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  <p:sldMasterId id="2147483898" r:id="rId2"/>
  </p:sldMasterIdLst>
  <p:notesMasterIdLst>
    <p:notesMasterId r:id="rId13"/>
  </p:notesMasterIdLst>
  <p:sldIdLst>
    <p:sldId id="256" r:id="rId3"/>
    <p:sldId id="257" r:id="rId4"/>
    <p:sldId id="262" r:id="rId5"/>
    <p:sldId id="284" r:id="rId6"/>
    <p:sldId id="285" r:id="rId7"/>
    <p:sldId id="286" r:id="rId8"/>
    <p:sldId id="287" r:id="rId9"/>
    <p:sldId id="288" r:id="rId10"/>
    <p:sldId id="289" r:id="rId11"/>
    <p:sldId id="29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E0AE067-80A7-4591-8982-77B5725DA166}">
          <p14:sldIdLst>
            <p14:sldId id="256"/>
            <p14:sldId id="257"/>
            <p14:sldId id="262"/>
            <p14:sldId id="284"/>
            <p14:sldId id="285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E230"/>
    <a:srgbClr val="E2E150"/>
    <a:srgbClr val="29B04E"/>
    <a:srgbClr val="7CC417"/>
    <a:srgbClr val="C4B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33" autoAdjust="0"/>
    <p:restoredTop sz="94660"/>
  </p:normalViewPr>
  <p:slideViewPr>
    <p:cSldViewPr snapToGrid="0">
      <p:cViewPr varScale="1">
        <p:scale>
          <a:sx n="99" d="100"/>
          <a:sy n="99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F74E5-770E-4C4D-8B1E-AFE24FEB314B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C054F-44C3-F441-8AC1-7B36FE23B9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Espace réservé de l'image des diapositives 1">
            <a:extLst>
              <a:ext uri="{FF2B5EF4-FFF2-40B4-BE49-F238E27FC236}">
                <a16:creationId xmlns:a16="http://schemas.microsoft.com/office/drawing/2014/main" id="{F60AEE70-F14C-B842-9221-73266CEF4C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Espace réservé des commentaires 2">
            <a:extLst>
              <a:ext uri="{FF2B5EF4-FFF2-40B4-BE49-F238E27FC236}">
                <a16:creationId xmlns:a16="http://schemas.microsoft.com/office/drawing/2014/main" id="{834D4AF1-2C72-4F4E-9F31-DC66EAE32F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41987" name="Espace réservé du numéro de diapositive 3">
            <a:extLst>
              <a:ext uri="{FF2B5EF4-FFF2-40B4-BE49-F238E27FC236}">
                <a16:creationId xmlns:a16="http://schemas.microsoft.com/office/drawing/2014/main" id="{BED25D16-173F-C440-9200-3AB59CB878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fld id="{9A17C1B7-9F36-DB42-B03E-059AD36C2C1F}" type="slidenum">
              <a:rPr lang="fr-FR" altLang="fr-FR" sz="1200" smtClean="0"/>
              <a:pPr/>
              <a:t>2</a:t>
            </a:fld>
            <a:endParaRPr lang="fr-FR" altLang="fr-FR" sz="1200"/>
          </a:p>
        </p:txBody>
      </p:sp>
    </p:spTree>
    <p:extLst>
      <p:ext uri="{BB962C8B-B14F-4D97-AF65-F5344CB8AC3E}">
        <p14:creationId xmlns:p14="http://schemas.microsoft.com/office/powerpoint/2010/main" val="2739539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49DA14B7-BD3E-4E14-AB0C-0EA60DA1F2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56350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0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63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5548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626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6776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521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04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881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E1F65A-1A73-41E3-8097-8D602526B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8EA605-E1CA-40EC-913D-681258B99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A8D95-9723-4016-A271-8FBCFB08A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326D72-77AD-4A79-999A-D6B54C803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54C79D-7F56-4570-870B-EB060137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12F361F-3C39-462B-AEAB-E4E8753D91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56350"/>
            <a:ext cx="887883" cy="51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088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E3FA52-DA89-4F45-BD1A-0DF5E9CB4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EBC5F9-2A47-4AB8-ACD9-04BED4F3A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75D95E-4493-4177-A09B-CDD245AE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C47423-EA90-452D-9411-C4339925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9AFAAA-FE5C-414E-A7A4-B5DCE4B0E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6329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AEE10F-1BA2-44BB-B9DE-70C58F565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D84A92-4957-489A-81FF-64C0AC1BE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0C167C-B628-4EF3-A987-16ACC272E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3D82F4-907E-42DA-B57F-1C9819F4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6333B6-9C77-4593-B30F-8FCADFEFA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30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489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12E88-E5D6-4634-9C69-DCB6ED8A5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59AB27-A965-4BD2-80A4-190BD380A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BA0233-D664-4667-B44B-4DE8F4587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141BAE-4BDC-4508-AFF8-126C3E77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CCD2AD-D902-4A02-B50F-2417279F9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E8C68C-414D-4EAF-8460-2E78467C4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673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CE437F-1AF0-4A46-91FB-8E8F8EF29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3B967D-27E0-4FCA-9028-89F89A5EC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0F414A-76DB-4F6C-A2FE-FAAF77BA0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507B6E-3618-40CB-8DAA-97148C0E44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486318-ED17-484A-8A41-C6623BCB3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F9F88F-18D8-4340-A415-2F9364C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0CF861A-8568-48CC-8ADF-93512CE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D04EFD-2331-4482-97FD-725B68851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7047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027BF-A608-4D61-BC6A-3B64934A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C73DC26-2B4F-4367-B6D3-66DB3B8CA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8B9E946-8370-4085-BF0F-81D41903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3C7F640-5648-4743-9AC1-AB3F9A9C7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5792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BEA8485-769B-4D34-9337-D0545B12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B685CF7-FE36-47FC-AC70-54E19F7F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249A7F-4E12-4D9D-92D3-5D1702ED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78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73BCF3-9C25-4752-8184-04E66380D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6252B9-5698-40F7-96EB-762468D50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B7A1E3-929D-4DE4-9BA9-EE9B9F8B6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AA81D4-34E3-41FA-AE7F-04CF878F8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112281-4878-4C16-943C-81960DF8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76B88D-137A-43AD-B812-6148A6E5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77280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C66280-775D-41CB-8231-36E044B8D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44150E9-5217-44D5-924A-01639494B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4274E0-0E37-4283-AAD4-C7297685C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D42DDC-BF4A-4EEA-9501-ED23050F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75F2C0-FE92-430B-ABFB-15033AADE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A3BD41-AA56-413D-97AD-CA082F55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6844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DAF645-7BF3-40D7-9CA9-10F8E7329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B30BA3-8D78-46F4-A05B-3862B1495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6341FD-E44C-41FC-85AF-441F4F48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C897E5-68C4-44AF-BDE7-6A96E5489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F7ED89-E541-4A14-AB60-BC5F49761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4353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085725A-EFB1-4FEE-A296-D85FC58A9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749BE7-8737-4136-B930-4D7F49ACC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21A044-D484-47C0-B8BB-839706115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FC5824-49D2-4345-AF36-1F9FD0B98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649FD7-4CC4-4C79-B34C-29F35F912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6182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E68F4337-7C54-2B4E-985C-6BC2F82D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defTabSz="60958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032F2D35-7074-E94F-AE43-3E88012CD684}" type="datetimeFigureOut">
              <a:rPr lang="fr-FR"/>
              <a:pPr>
                <a:defRPr/>
              </a:pPr>
              <a:t>13/10/2020</a:t>
            </a:fld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4214D036-A73A-3949-BE28-8BC67A583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defTabSz="609585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prstClr val="black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6175B212-06AD-2742-8EB2-FA805085C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609585" eaLnBrk="1" hangingPunct="1"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FB4317E-1C86-5847-A46F-7D31C729F3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5220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19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3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68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52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12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97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17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8E76627-FDF7-4473-A5D6-CBBC92540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B5EAB9-7180-4D94-A801-66BBA9FC5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BAFCF2-58E9-47B3-AA70-0D51D3624C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9C152-C34A-4DE6-B3FC-69C37752D4FF}" type="datetimeFigureOut">
              <a:rPr lang="fr-FR" smtClean="0"/>
              <a:t>13/10/2020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80268E-ACF6-452D-84C2-C61262726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60C294-96E8-471D-AFB8-AB353D788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4123-06C1-472C-99BF-8BBF587B31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66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34.png"/><Relationship Id="rId18" Type="http://schemas.openxmlformats.org/officeDocument/2006/relationships/image" Target="../media/image39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33.svg"/><Relationship Id="rId17" Type="http://schemas.openxmlformats.org/officeDocument/2006/relationships/image" Target="../media/image38.png"/><Relationship Id="rId2" Type="http://schemas.openxmlformats.org/officeDocument/2006/relationships/image" Target="../media/image7.png"/><Relationship Id="rId16" Type="http://schemas.openxmlformats.org/officeDocument/2006/relationships/image" Target="../media/image37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32.png"/><Relationship Id="rId5" Type="http://schemas.openxmlformats.org/officeDocument/2006/relationships/image" Target="../media/image10.svg"/><Relationship Id="rId15" Type="http://schemas.openxmlformats.org/officeDocument/2006/relationships/image" Target="../media/image36.pn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3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1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20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9.png"/><Relationship Id="rId5" Type="http://schemas.openxmlformats.org/officeDocument/2006/relationships/image" Target="../media/image10.sv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4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23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2.png"/><Relationship Id="rId5" Type="http://schemas.openxmlformats.org/officeDocument/2006/relationships/image" Target="../media/image10.sv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1.png"/><Relationship Id="rId5" Type="http://schemas.openxmlformats.org/officeDocument/2006/relationships/image" Target="../media/image10.sv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5.jpeg"/><Relationship Id="rId5" Type="http://schemas.openxmlformats.org/officeDocument/2006/relationships/image" Target="../media/image10.sv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8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2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26.png"/><Relationship Id="rId5" Type="http://schemas.openxmlformats.org/officeDocument/2006/relationships/image" Target="../media/image10.sv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31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30.png"/><Relationship Id="rId5" Type="http://schemas.openxmlformats.org/officeDocument/2006/relationships/image" Target="../media/image10.sv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DEAE85A-24DE-BE41-BA95-D4CF3037BA38}"/>
              </a:ext>
            </a:extLst>
          </p:cNvPr>
          <p:cNvSpPr/>
          <p:nvPr/>
        </p:nvSpPr>
        <p:spPr>
          <a:xfrm>
            <a:off x="335360" y="2220757"/>
            <a:ext cx="117133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effectLst/>
                <a:latin typeface="Trebuchet MS" panose="020B0603020202020204" pitchFamily="34" charset="0"/>
                <a:ea typeface="Calibri" panose="020F0502020204030204" pitchFamily="34" charset="0"/>
              </a:rPr>
              <a:t>Mise en ligne d’une plateforme internet dédiée à la pratique des Médecins Correspondants du Samu</a:t>
            </a:r>
            <a:endParaRPr lang="fr-FR" sz="3600" b="1" dirty="0">
              <a:latin typeface="Trebuchet MS" panose="020B0603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463E581-44A3-9440-91EB-64425D3CAA76}"/>
              </a:ext>
            </a:extLst>
          </p:cNvPr>
          <p:cNvSpPr txBox="1"/>
          <p:nvPr/>
        </p:nvSpPr>
        <p:spPr>
          <a:xfrm>
            <a:off x="143339" y="3599979"/>
            <a:ext cx="12066060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latin typeface="Trebuchet MS" panose="020B0603020202020204" pitchFamily="34" charset="0"/>
              </a:rPr>
              <a:t>Marie Cottarel-Schussler (2), </a:t>
            </a:r>
            <a:r>
              <a:rPr lang="fr-FR" sz="1400" dirty="0">
                <a:latin typeface="Trebuchet MS" panose="020B0603020202020204" pitchFamily="34" charset="0"/>
              </a:rPr>
              <a:t>Bernard </a:t>
            </a:r>
            <a:r>
              <a:rPr lang="fr-FR" sz="1400" dirty="0" err="1">
                <a:latin typeface="Trebuchet MS" panose="020B0603020202020204" pitchFamily="34" charset="0"/>
              </a:rPr>
              <a:t>Audema</a:t>
            </a:r>
            <a:r>
              <a:rPr lang="fr-FR" sz="1400" dirty="0">
                <a:latin typeface="Trebuchet MS" panose="020B0603020202020204" pitchFamily="34" charset="0"/>
              </a:rPr>
              <a:t> (1), Béatrice Mithieux (3), Jean-François Fage (4), Christine Chevallier-</a:t>
            </a:r>
            <a:r>
              <a:rPr lang="fr-FR" sz="1400" dirty="0" err="1">
                <a:latin typeface="Trebuchet MS" panose="020B0603020202020204" pitchFamily="34" charset="0"/>
              </a:rPr>
              <a:t>Brilloit</a:t>
            </a:r>
            <a:r>
              <a:rPr lang="fr-FR" sz="1400" dirty="0">
                <a:latin typeface="Trebuchet MS" panose="020B0603020202020204" pitchFamily="34" charset="0"/>
              </a:rPr>
              <a:t> (5), Yoann Martin (6),</a:t>
            </a:r>
          </a:p>
          <a:p>
            <a:r>
              <a:rPr lang="fr-FR" sz="1400" dirty="0">
                <a:latin typeface="Trebuchet MS" panose="020B0603020202020204" pitchFamily="34" charset="0"/>
              </a:rPr>
              <a:t>Jean-Michel Subtil (7), Marie Lassaigne (8)</a:t>
            </a:r>
          </a:p>
          <a:p>
            <a:endParaRPr lang="fr-FR" sz="1400" dirty="0">
              <a:latin typeface="Trebuchet MS" panose="020B0603020202020204" pitchFamily="34" charset="0"/>
            </a:endParaRPr>
          </a:p>
          <a:p>
            <a:pPr marL="304792" indent="-304792">
              <a:buAutoNum type="arabicParenBoth"/>
            </a:pPr>
            <a:r>
              <a:rPr lang="fr-FR" sz="1200" dirty="0">
                <a:latin typeface="Trebuchet MS" panose="020B0603020202020204" pitchFamily="34" charset="0"/>
              </a:rPr>
              <a:t>Centre Médical d’Avoriaz – réseau MCS Alpes du Nord</a:t>
            </a:r>
          </a:p>
          <a:p>
            <a:pPr marL="304792" indent="-304792">
              <a:buAutoNum type="arabicParenBoth"/>
            </a:pPr>
            <a:r>
              <a:rPr lang="fr-FR" sz="1200" dirty="0">
                <a:latin typeface="Trebuchet MS" panose="020B0603020202020204" pitchFamily="34" charset="0"/>
              </a:rPr>
              <a:t>Réseau MCS Auvergne Rhône-Alpes </a:t>
            </a:r>
          </a:p>
          <a:p>
            <a:pPr marL="304792" indent="-304792">
              <a:buAutoNum type="arabicParenBoth"/>
            </a:pPr>
            <a:r>
              <a:rPr lang="fr-FR" sz="1200" dirty="0">
                <a:latin typeface="Trebuchet MS" panose="020B0603020202020204" pitchFamily="34" charset="0"/>
              </a:rPr>
              <a:t>Réseau MCS Auvergne Rhône-Alpes </a:t>
            </a:r>
          </a:p>
          <a:p>
            <a:pPr marL="304792" indent="-304792">
              <a:buAutoNum type="arabicParenBoth"/>
            </a:pPr>
            <a:r>
              <a:rPr lang="fr-FR" sz="1200" dirty="0">
                <a:latin typeface="Trebuchet MS" panose="020B0603020202020204" pitchFamily="34" charset="0"/>
              </a:rPr>
              <a:t>Centre Médical d’</a:t>
            </a:r>
            <a:r>
              <a:rPr lang="fr-FR" sz="1200" dirty="0" err="1">
                <a:latin typeface="Trebuchet MS" panose="020B0603020202020204" pitchFamily="34" charset="0"/>
              </a:rPr>
              <a:t>Allemond</a:t>
            </a:r>
            <a:r>
              <a:rPr lang="fr-FR" sz="1200" dirty="0">
                <a:latin typeface="Trebuchet MS" panose="020B0603020202020204" pitchFamily="34" charset="0"/>
              </a:rPr>
              <a:t> – réseau MCS Alpes du Nord</a:t>
            </a:r>
          </a:p>
          <a:p>
            <a:pPr marL="304792" indent="-304792">
              <a:buAutoNum type="arabicParenBoth"/>
            </a:pPr>
            <a:r>
              <a:rPr lang="fr-FR" sz="1200" dirty="0">
                <a:latin typeface="Trebuchet MS" panose="020B0603020202020204" pitchFamily="34" charset="0"/>
              </a:rPr>
              <a:t>Centre Hospitalier Universitaire de Grenoble</a:t>
            </a:r>
          </a:p>
          <a:p>
            <a:pPr marL="304792" indent="-304792">
              <a:buAutoNum type="arabicParenBoth"/>
            </a:pPr>
            <a:r>
              <a:rPr lang="fr-FR" sz="1200" dirty="0">
                <a:latin typeface="Trebuchet MS" panose="020B0603020202020204" pitchFamily="34" charset="0"/>
              </a:rPr>
              <a:t>Centre Médical de Pontgibaud – réseau MCS Auvergne</a:t>
            </a:r>
          </a:p>
          <a:p>
            <a:pPr marL="304792" indent="-304792">
              <a:buAutoNum type="arabicParenBoth"/>
            </a:pPr>
            <a:r>
              <a:rPr lang="fr-FR" sz="1200" dirty="0">
                <a:latin typeface="Trebuchet MS" panose="020B0603020202020204" pitchFamily="34" charset="0"/>
              </a:rPr>
              <a:t>Cabinet médical du Cheylard - réseau MCS Drôme Ardèche </a:t>
            </a:r>
          </a:p>
          <a:p>
            <a:pPr marL="304792" indent="-304792">
              <a:buAutoNum type="arabicParenBoth"/>
            </a:pPr>
            <a:r>
              <a:rPr lang="fr-FR" sz="1200" dirty="0">
                <a:latin typeface="Trebuchet MS" panose="020B0603020202020204" pitchFamily="34" charset="0"/>
              </a:rPr>
              <a:t>Agence Régionale de Santé Auvergne-  Rhône-Alpes</a:t>
            </a:r>
          </a:p>
          <a:p>
            <a:endParaRPr lang="fr-FR" sz="16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3B015B7-6085-3A48-A80B-9940DCE6A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 descr="Une image contenant couteau, table&#10;&#10;Description générée automatiquement">
            <a:extLst>
              <a:ext uri="{FF2B5EF4-FFF2-40B4-BE49-F238E27FC236}">
                <a16:creationId xmlns:a16="http://schemas.microsoft.com/office/drawing/2014/main" id="{37BF4ECB-2F85-D74E-A77F-167B3BA2C2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5932053"/>
            <a:ext cx="2794206" cy="758520"/>
          </a:xfrm>
          <a:prstGeom prst="rect">
            <a:avLst/>
          </a:prstGeom>
        </p:spPr>
      </p:pic>
      <p:pic>
        <p:nvPicPr>
          <p:cNvPr id="6" name="Picture 29" descr="Image 20">
            <a:extLst>
              <a:ext uri="{FF2B5EF4-FFF2-40B4-BE49-F238E27FC236}">
                <a16:creationId xmlns:a16="http://schemas.microsoft.com/office/drawing/2014/main" id="{C7F480CC-5E50-CF45-898C-A91511843A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61" y="5913026"/>
            <a:ext cx="848047" cy="79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12" descr="Image 16">
            <a:extLst>
              <a:ext uri="{FF2B5EF4-FFF2-40B4-BE49-F238E27FC236}">
                <a16:creationId xmlns:a16="http://schemas.microsoft.com/office/drawing/2014/main" id="{D3D3267B-7276-D546-839A-1C5D5E0AF6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173" y="5910048"/>
            <a:ext cx="848048" cy="790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7BDB781-C06B-7D43-A36C-4C048B9CA7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9931" y="4967741"/>
            <a:ext cx="2361052" cy="138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84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B78F0-817B-4814-A8F5-987A90DA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FFFFFF"/>
                </a:solidFill>
              </a:rPr>
              <a:t>Qu’est ce </a:t>
            </a:r>
          </a:p>
        </p:txBody>
      </p:sp>
      <p:sp>
        <p:nvSpPr>
          <p:cNvPr id="7" name="Rectangle 6" descr="Stethoscope">
            <a:extLst>
              <a:ext uri="{FF2B5EF4-FFF2-40B4-BE49-F238E27FC236}">
                <a16:creationId xmlns:a16="http://schemas.microsoft.com/office/drawing/2014/main" id="{656374EE-3FA6-465E-B9FA-A4451DE7C372}"/>
              </a:ext>
            </a:extLst>
          </p:cNvPr>
          <p:cNvSpPr/>
          <p:nvPr/>
        </p:nvSpPr>
        <p:spPr>
          <a:xfrm>
            <a:off x="5478670" y="2255018"/>
            <a:ext cx="483351" cy="48335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 10" descr="Teacher">
            <a:extLst>
              <a:ext uri="{FF2B5EF4-FFF2-40B4-BE49-F238E27FC236}">
                <a16:creationId xmlns:a16="http://schemas.microsoft.com/office/drawing/2014/main" id="{81A4353A-6428-4B28-98CA-BF64740A264F}"/>
              </a:ext>
            </a:extLst>
          </p:cNvPr>
          <p:cNvSpPr/>
          <p:nvPr/>
        </p:nvSpPr>
        <p:spPr>
          <a:xfrm>
            <a:off x="8797245" y="2255018"/>
            <a:ext cx="483351" cy="48335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 descr="Mountains">
            <a:extLst>
              <a:ext uri="{FF2B5EF4-FFF2-40B4-BE49-F238E27FC236}">
                <a16:creationId xmlns:a16="http://schemas.microsoft.com/office/drawing/2014/main" id="{CBD537F5-0845-4E4C-864B-6C4188007E6E}"/>
              </a:ext>
            </a:extLst>
          </p:cNvPr>
          <p:cNvSpPr/>
          <p:nvPr/>
        </p:nvSpPr>
        <p:spPr>
          <a:xfrm>
            <a:off x="5478670" y="4088904"/>
            <a:ext cx="483351" cy="48335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Rectangle 37" descr="Venn Diagram">
            <a:extLst>
              <a:ext uri="{FF2B5EF4-FFF2-40B4-BE49-F238E27FC236}">
                <a16:creationId xmlns:a16="http://schemas.microsoft.com/office/drawing/2014/main" id="{4BB35E0A-F1A1-4C7D-B1BA-D1691C35A6B5}"/>
              </a:ext>
            </a:extLst>
          </p:cNvPr>
          <p:cNvSpPr/>
          <p:nvPr/>
        </p:nvSpPr>
        <p:spPr>
          <a:xfrm>
            <a:off x="8797245" y="4088904"/>
            <a:ext cx="483351" cy="48335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536347-59FB-584D-97C3-1EA9393BC4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D360F62-3E60-4C84-AA53-40D7F7E203CC}"/>
              </a:ext>
            </a:extLst>
          </p:cNvPr>
          <p:cNvSpPr txBox="1"/>
          <p:nvPr/>
        </p:nvSpPr>
        <p:spPr>
          <a:xfrm>
            <a:off x="0" y="89650"/>
            <a:ext cx="949910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Conclusion</a:t>
            </a:r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18FB8CB-ED0A-4702-A9A1-E2861FB4D3D4}"/>
              </a:ext>
            </a:extLst>
          </p:cNvPr>
          <p:cNvSpPr txBox="1"/>
          <p:nvPr/>
        </p:nvSpPr>
        <p:spPr>
          <a:xfrm>
            <a:off x="203180" y="1690088"/>
            <a:ext cx="104333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fr-F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Bonne appropriation de l’</a:t>
            </a:r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outil informatique </a:t>
            </a:r>
          </a:p>
          <a:p>
            <a:endParaRPr lang="fr-FR" sz="2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0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améliorations pour une meilleure utilisation</a:t>
            </a:r>
          </a:p>
        </p:txBody>
      </p:sp>
      <p:pic>
        <p:nvPicPr>
          <p:cNvPr id="5" name="Graphique 4" descr="Signe du pouce levé ">
            <a:extLst>
              <a:ext uri="{FF2B5EF4-FFF2-40B4-BE49-F238E27FC236}">
                <a16:creationId xmlns:a16="http://schemas.microsoft.com/office/drawing/2014/main" id="{4415AC42-EE20-4F17-AE68-EEBD19170F4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4202" y="1438512"/>
            <a:ext cx="799997" cy="799997"/>
          </a:xfrm>
          <a:prstGeom prst="rect">
            <a:avLst/>
          </a:prstGeom>
        </p:spPr>
      </p:pic>
      <p:graphicFrame>
        <p:nvGraphicFramePr>
          <p:cNvPr id="6" name="Tableau 8">
            <a:extLst>
              <a:ext uri="{FF2B5EF4-FFF2-40B4-BE49-F238E27FC236}">
                <a16:creationId xmlns:a16="http://schemas.microsoft.com/office/drawing/2014/main" id="{B226FBD3-A1AE-43E4-9372-DCE7557D6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681947"/>
              </p:ext>
            </p:extLst>
          </p:nvPr>
        </p:nvGraphicFramePr>
        <p:xfrm>
          <a:off x="398489" y="3303298"/>
          <a:ext cx="8882106" cy="306661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960702">
                  <a:extLst>
                    <a:ext uri="{9D8B030D-6E8A-4147-A177-3AD203B41FA5}">
                      <a16:colId xmlns:a16="http://schemas.microsoft.com/office/drawing/2014/main" val="3480607280"/>
                    </a:ext>
                  </a:extLst>
                </a:gridCol>
                <a:gridCol w="2960702">
                  <a:extLst>
                    <a:ext uri="{9D8B030D-6E8A-4147-A177-3AD203B41FA5}">
                      <a16:colId xmlns:a16="http://schemas.microsoft.com/office/drawing/2014/main" val="4204179019"/>
                    </a:ext>
                  </a:extLst>
                </a:gridCol>
                <a:gridCol w="2960702">
                  <a:extLst>
                    <a:ext uri="{9D8B030D-6E8A-4147-A177-3AD203B41FA5}">
                      <a16:colId xmlns:a16="http://schemas.microsoft.com/office/drawing/2014/main" val="293900134"/>
                    </a:ext>
                  </a:extLst>
                </a:gridCol>
              </a:tblGrid>
              <a:tr h="13171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Meilleure visibilité pour les partenaires SAMU/C15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Gestion des formalités administratives de liquidations de forfaits 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Rappel d’apprentissage en distanciel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897414"/>
                  </a:ext>
                </a:extLst>
              </a:tr>
              <a:tr h="835039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168239"/>
                  </a:ext>
                </a:extLst>
              </a:tr>
              <a:tr h="87651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Ouverture portail Samu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Automatisation de l’édition des demandes de règlement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Vidéos tutoriels gestes techniques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101662"/>
                  </a:ext>
                </a:extLst>
              </a:tr>
            </a:tbl>
          </a:graphicData>
        </a:graphic>
      </p:graphicFrame>
      <p:pic>
        <p:nvPicPr>
          <p:cNvPr id="10" name="Graphique 9" descr="Œil">
            <a:extLst>
              <a:ext uri="{FF2B5EF4-FFF2-40B4-BE49-F238E27FC236}">
                <a16:creationId xmlns:a16="http://schemas.microsoft.com/office/drawing/2014/main" id="{13CFC47E-84CF-48BD-8661-896EAB79B79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408923" y="4586563"/>
            <a:ext cx="914400" cy="914400"/>
          </a:xfrm>
          <a:prstGeom prst="rect">
            <a:avLst/>
          </a:prstGeom>
        </p:spPr>
      </p:pic>
      <p:pic>
        <p:nvPicPr>
          <p:cNvPr id="15" name="Graphique 14" descr="Document">
            <a:extLst>
              <a:ext uri="{FF2B5EF4-FFF2-40B4-BE49-F238E27FC236}">
                <a16:creationId xmlns:a16="http://schemas.microsoft.com/office/drawing/2014/main" id="{980CE4DB-7B50-4D95-BCB8-468641E6548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459067" y="4642252"/>
            <a:ext cx="817893" cy="817893"/>
          </a:xfrm>
          <a:prstGeom prst="rect">
            <a:avLst/>
          </a:prstGeom>
        </p:spPr>
      </p:pic>
      <p:pic>
        <p:nvPicPr>
          <p:cNvPr id="19" name="Graphique 18" descr="Caméra vidéo">
            <a:extLst>
              <a:ext uri="{FF2B5EF4-FFF2-40B4-BE49-F238E27FC236}">
                <a16:creationId xmlns:a16="http://schemas.microsoft.com/office/drawing/2014/main" id="{CDB61AD4-9037-4072-9A44-A621F898DB2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636276" y="45856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09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24F82539-E1A2-904A-994E-278FA9290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8288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A1FF26D-F54E-8849-86CF-87AD6B55360F}"/>
              </a:ext>
            </a:extLst>
          </p:cNvPr>
          <p:cNvSpPr/>
          <p:nvPr/>
        </p:nvSpPr>
        <p:spPr>
          <a:xfrm>
            <a:off x="172649" y="1950823"/>
            <a:ext cx="11804704" cy="386033"/>
          </a:xfrm>
          <a:prstGeom prst="rect">
            <a:avLst/>
          </a:prstGeom>
          <a:solidFill>
            <a:sysClr val="window" lastClr="FFFFFF">
              <a:lumMod val="50000"/>
            </a:sys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3FB188-E67A-B845-8123-5777F6161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21" y="2004059"/>
            <a:ext cx="6480175" cy="3000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350" b="1" dirty="0">
                <a:solidFill>
                  <a:schemeClr val="bg1"/>
                </a:solidFill>
                <a:latin typeface="Arial" charset="0"/>
                <a:ea typeface="+mn-ea"/>
                <a:cs typeface="DejaVu Sans" charset="0"/>
              </a:rPr>
              <a:t>DÉCLARATION DE LIENS D’INTÉRÊTS</a:t>
            </a:r>
            <a:endParaRPr lang="fr-FR" altLang="ja-JP" sz="1350" b="1" dirty="0">
              <a:solidFill>
                <a:schemeClr val="bg1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621710-C655-8841-B924-78EF6EA76D3F}"/>
              </a:ext>
            </a:extLst>
          </p:cNvPr>
          <p:cNvSpPr txBox="1"/>
          <p:nvPr/>
        </p:nvSpPr>
        <p:spPr>
          <a:xfrm>
            <a:off x="2362285" y="3825025"/>
            <a:ext cx="83263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>
                <a:latin typeface="Trebuchet MS" panose="020B0603020202020204" pitchFamily="34" charset="0"/>
              </a:rPr>
              <a:t>Aucun conflit d’intérêt </a:t>
            </a:r>
          </a:p>
        </p:txBody>
      </p:sp>
    </p:spTree>
    <p:extLst>
      <p:ext uri="{BB962C8B-B14F-4D97-AF65-F5344CB8AC3E}">
        <p14:creationId xmlns:p14="http://schemas.microsoft.com/office/powerpoint/2010/main" val="317556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B78F0-817B-4814-A8F5-987A90DA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FFFFFF"/>
                </a:solidFill>
              </a:rPr>
              <a:t>Qu’est ce </a:t>
            </a:r>
          </a:p>
        </p:txBody>
      </p:sp>
      <p:sp>
        <p:nvSpPr>
          <p:cNvPr id="7" name="Rectangle 6" descr="Stethoscope">
            <a:extLst>
              <a:ext uri="{FF2B5EF4-FFF2-40B4-BE49-F238E27FC236}">
                <a16:creationId xmlns:a16="http://schemas.microsoft.com/office/drawing/2014/main" id="{656374EE-3FA6-465E-B9FA-A4451DE7C372}"/>
              </a:ext>
            </a:extLst>
          </p:cNvPr>
          <p:cNvSpPr/>
          <p:nvPr/>
        </p:nvSpPr>
        <p:spPr>
          <a:xfrm>
            <a:off x="5478670" y="2255018"/>
            <a:ext cx="483351" cy="48335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 10" descr="Teacher">
            <a:extLst>
              <a:ext uri="{FF2B5EF4-FFF2-40B4-BE49-F238E27FC236}">
                <a16:creationId xmlns:a16="http://schemas.microsoft.com/office/drawing/2014/main" id="{81A4353A-6428-4B28-98CA-BF64740A264F}"/>
              </a:ext>
            </a:extLst>
          </p:cNvPr>
          <p:cNvSpPr/>
          <p:nvPr/>
        </p:nvSpPr>
        <p:spPr>
          <a:xfrm>
            <a:off x="8797245" y="2255018"/>
            <a:ext cx="483351" cy="48335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 descr="Mountains">
            <a:extLst>
              <a:ext uri="{FF2B5EF4-FFF2-40B4-BE49-F238E27FC236}">
                <a16:creationId xmlns:a16="http://schemas.microsoft.com/office/drawing/2014/main" id="{CBD537F5-0845-4E4C-864B-6C4188007E6E}"/>
              </a:ext>
            </a:extLst>
          </p:cNvPr>
          <p:cNvSpPr/>
          <p:nvPr/>
        </p:nvSpPr>
        <p:spPr>
          <a:xfrm>
            <a:off x="5478670" y="4088904"/>
            <a:ext cx="483351" cy="48335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Rectangle 37" descr="Venn Diagram">
            <a:extLst>
              <a:ext uri="{FF2B5EF4-FFF2-40B4-BE49-F238E27FC236}">
                <a16:creationId xmlns:a16="http://schemas.microsoft.com/office/drawing/2014/main" id="{4BB35E0A-F1A1-4C7D-B1BA-D1691C35A6B5}"/>
              </a:ext>
            </a:extLst>
          </p:cNvPr>
          <p:cNvSpPr/>
          <p:nvPr/>
        </p:nvSpPr>
        <p:spPr>
          <a:xfrm>
            <a:off x="8797245" y="4088904"/>
            <a:ext cx="483351" cy="48335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536347-59FB-584D-97C3-1EA9393BC4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D360F62-3E60-4C84-AA53-40D7F7E203CC}"/>
              </a:ext>
            </a:extLst>
          </p:cNvPr>
          <p:cNvSpPr txBox="1"/>
          <p:nvPr/>
        </p:nvSpPr>
        <p:spPr>
          <a:xfrm>
            <a:off x="161250" y="65703"/>
            <a:ext cx="88776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Qu’est ce que le dispositif MCS AURA ?</a:t>
            </a:r>
          </a:p>
        </p:txBody>
      </p:sp>
      <p:pic>
        <p:nvPicPr>
          <p:cNvPr id="6" name="Graphique 5" descr="Stéthoscope">
            <a:extLst>
              <a:ext uri="{FF2B5EF4-FFF2-40B4-BE49-F238E27FC236}">
                <a16:creationId xmlns:a16="http://schemas.microsoft.com/office/drawing/2014/main" id="{871805ED-82E0-4E5B-87CB-0D5CE9663B0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88629" y="2039493"/>
            <a:ext cx="914400" cy="9144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74095D9-7D41-42DF-84EB-606BC5D22958}"/>
              </a:ext>
            </a:extLst>
          </p:cNvPr>
          <p:cNvSpPr txBox="1"/>
          <p:nvPr/>
        </p:nvSpPr>
        <p:spPr>
          <a:xfrm>
            <a:off x="1716377" y="2108777"/>
            <a:ext cx="7450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Un réseau de médecin généraliste volontaire dans la filière de </a:t>
            </a:r>
          </a:p>
          <a:p>
            <a:r>
              <a:rPr lang="fr-FR" sz="2000" dirty="0"/>
              <a:t>l’Aide Médicale Urgente </a:t>
            </a:r>
            <a:r>
              <a:rPr lang="fr-FR" sz="2000"/>
              <a:t>en Auvergne - Rhône-Alpes</a:t>
            </a:r>
            <a:endParaRPr lang="fr-FR" sz="20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86EB2F6-51C1-4CE5-B008-62B8D90A3C27}"/>
              </a:ext>
            </a:extLst>
          </p:cNvPr>
          <p:cNvSpPr txBox="1"/>
          <p:nvPr/>
        </p:nvSpPr>
        <p:spPr>
          <a:xfrm>
            <a:off x="1774947" y="3484949"/>
            <a:ext cx="837414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cs typeface="Calibri" panose="020F0502020204030204" pitchFamily="34" charset="0"/>
              </a:rPr>
              <a:t>Dans une dynamique d’harmonisation des pratiques : </a:t>
            </a:r>
          </a:p>
          <a:p>
            <a:endParaRPr lang="fr-FR" sz="2000" dirty="0">
              <a:solidFill>
                <a:srgbClr val="00000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omogénéisation de la formation, </a:t>
            </a:r>
          </a:p>
          <a:p>
            <a:endParaRPr lang="fr-FR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Uniformisation 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 la dotation en produits de santé et de l’équipement biomédical,</a:t>
            </a:r>
          </a:p>
          <a:p>
            <a:endParaRPr lang="fr-FR" sz="20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Harmonisation du processus de validation des candidatures MCS </a:t>
            </a:r>
            <a:endParaRPr lang="fr-FR" sz="2000" dirty="0">
              <a:cs typeface="Calibri" panose="020F0502020204030204" pitchFamily="34" charset="0"/>
            </a:endParaRPr>
          </a:p>
          <a:p>
            <a:endParaRPr lang="fr-FR" dirty="0"/>
          </a:p>
        </p:txBody>
      </p:sp>
      <p:pic>
        <p:nvPicPr>
          <p:cNvPr id="20" name="Graphique 19" descr="Tête avec engrenages">
            <a:extLst>
              <a:ext uri="{FF2B5EF4-FFF2-40B4-BE49-F238E27FC236}">
                <a16:creationId xmlns:a16="http://schemas.microsoft.com/office/drawing/2014/main" id="{90343758-9AA1-45FE-A72E-8716FE78D47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18006" y="444352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07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B78F0-817B-4814-A8F5-987A90DA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FFFFFF"/>
                </a:solidFill>
              </a:rPr>
              <a:t>Qu’est ce </a:t>
            </a:r>
          </a:p>
        </p:txBody>
      </p:sp>
      <p:sp>
        <p:nvSpPr>
          <p:cNvPr id="7" name="Rectangle 6" descr="Stethoscope">
            <a:extLst>
              <a:ext uri="{FF2B5EF4-FFF2-40B4-BE49-F238E27FC236}">
                <a16:creationId xmlns:a16="http://schemas.microsoft.com/office/drawing/2014/main" id="{656374EE-3FA6-465E-B9FA-A4451DE7C372}"/>
              </a:ext>
            </a:extLst>
          </p:cNvPr>
          <p:cNvSpPr/>
          <p:nvPr/>
        </p:nvSpPr>
        <p:spPr>
          <a:xfrm>
            <a:off x="5478670" y="2255018"/>
            <a:ext cx="483351" cy="48335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 10" descr="Teacher">
            <a:extLst>
              <a:ext uri="{FF2B5EF4-FFF2-40B4-BE49-F238E27FC236}">
                <a16:creationId xmlns:a16="http://schemas.microsoft.com/office/drawing/2014/main" id="{81A4353A-6428-4B28-98CA-BF64740A264F}"/>
              </a:ext>
            </a:extLst>
          </p:cNvPr>
          <p:cNvSpPr/>
          <p:nvPr/>
        </p:nvSpPr>
        <p:spPr>
          <a:xfrm>
            <a:off x="8797245" y="2255018"/>
            <a:ext cx="483351" cy="48335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 descr="Mountains">
            <a:extLst>
              <a:ext uri="{FF2B5EF4-FFF2-40B4-BE49-F238E27FC236}">
                <a16:creationId xmlns:a16="http://schemas.microsoft.com/office/drawing/2014/main" id="{CBD537F5-0845-4E4C-864B-6C4188007E6E}"/>
              </a:ext>
            </a:extLst>
          </p:cNvPr>
          <p:cNvSpPr/>
          <p:nvPr/>
        </p:nvSpPr>
        <p:spPr>
          <a:xfrm>
            <a:off x="5478670" y="4088904"/>
            <a:ext cx="483351" cy="48335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Rectangle 37" descr="Venn Diagram">
            <a:extLst>
              <a:ext uri="{FF2B5EF4-FFF2-40B4-BE49-F238E27FC236}">
                <a16:creationId xmlns:a16="http://schemas.microsoft.com/office/drawing/2014/main" id="{4BB35E0A-F1A1-4C7D-B1BA-D1691C35A6B5}"/>
              </a:ext>
            </a:extLst>
          </p:cNvPr>
          <p:cNvSpPr/>
          <p:nvPr/>
        </p:nvSpPr>
        <p:spPr>
          <a:xfrm>
            <a:off x="8797245" y="4088904"/>
            <a:ext cx="483351" cy="48335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536347-59FB-584D-97C3-1EA9393BC4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D360F62-3E60-4C84-AA53-40D7F7E203CC}"/>
              </a:ext>
            </a:extLst>
          </p:cNvPr>
          <p:cNvSpPr txBox="1"/>
          <p:nvPr/>
        </p:nvSpPr>
        <p:spPr>
          <a:xfrm>
            <a:off x="0" y="89650"/>
            <a:ext cx="949910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La solution à la coordination des actions et des procédures MCS ?</a:t>
            </a:r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12" name="Graphique 11" descr="Internet">
            <a:extLst>
              <a:ext uri="{FF2B5EF4-FFF2-40B4-BE49-F238E27FC236}">
                <a16:creationId xmlns:a16="http://schemas.microsoft.com/office/drawing/2014/main" id="{E4EE823E-F88B-4CEC-A94C-9F4110B6CCF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58848" y="2255018"/>
            <a:ext cx="914400" cy="91440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18FB8CB-ED0A-4702-A9A1-E2861FB4D3D4}"/>
              </a:ext>
            </a:extLst>
          </p:cNvPr>
          <p:cNvSpPr txBox="1"/>
          <p:nvPr/>
        </p:nvSpPr>
        <p:spPr>
          <a:xfrm>
            <a:off x="1315788" y="2522333"/>
            <a:ext cx="8316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P</a:t>
            </a:r>
            <a:r>
              <a:rPr lang="fr-FR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lateforme internet régionale dédiée et sécurisée pour le médecin</a:t>
            </a:r>
            <a:endParaRPr lang="fr-FR" sz="20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3943205-B008-49C3-9566-3663ECB0EC6B}"/>
              </a:ext>
            </a:extLst>
          </p:cNvPr>
          <p:cNvSpPr txBox="1"/>
          <p:nvPr/>
        </p:nvSpPr>
        <p:spPr>
          <a:xfrm>
            <a:off x="4163778" y="4952874"/>
            <a:ext cx="6454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MCS-AURA : Outil commun d’aide à la pratique</a:t>
            </a:r>
            <a:endParaRPr lang="fr-FR" sz="2000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3F60E22-A289-4C21-9A6B-93023122709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59384" y="3537508"/>
            <a:ext cx="2662951" cy="3230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5264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B78F0-817B-4814-A8F5-987A90DA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FFFFFF"/>
                </a:solidFill>
              </a:rPr>
              <a:t>Qu’est ce </a:t>
            </a:r>
          </a:p>
        </p:txBody>
      </p:sp>
      <p:sp>
        <p:nvSpPr>
          <p:cNvPr id="7" name="Rectangle 6" descr="Stethoscope">
            <a:extLst>
              <a:ext uri="{FF2B5EF4-FFF2-40B4-BE49-F238E27FC236}">
                <a16:creationId xmlns:a16="http://schemas.microsoft.com/office/drawing/2014/main" id="{656374EE-3FA6-465E-B9FA-A4451DE7C372}"/>
              </a:ext>
            </a:extLst>
          </p:cNvPr>
          <p:cNvSpPr/>
          <p:nvPr/>
        </p:nvSpPr>
        <p:spPr>
          <a:xfrm>
            <a:off x="5478670" y="2255018"/>
            <a:ext cx="483351" cy="48335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 10" descr="Teacher">
            <a:extLst>
              <a:ext uri="{FF2B5EF4-FFF2-40B4-BE49-F238E27FC236}">
                <a16:creationId xmlns:a16="http://schemas.microsoft.com/office/drawing/2014/main" id="{81A4353A-6428-4B28-98CA-BF64740A264F}"/>
              </a:ext>
            </a:extLst>
          </p:cNvPr>
          <p:cNvSpPr/>
          <p:nvPr/>
        </p:nvSpPr>
        <p:spPr>
          <a:xfrm>
            <a:off x="8797245" y="2255018"/>
            <a:ext cx="483351" cy="48335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 descr="Mountains">
            <a:extLst>
              <a:ext uri="{FF2B5EF4-FFF2-40B4-BE49-F238E27FC236}">
                <a16:creationId xmlns:a16="http://schemas.microsoft.com/office/drawing/2014/main" id="{CBD537F5-0845-4E4C-864B-6C4188007E6E}"/>
              </a:ext>
            </a:extLst>
          </p:cNvPr>
          <p:cNvSpPr/>
          <p:nvPr/>
        </p:nvSpPr>
        <p:spPr>
          <a:xfrm>
            <a:off x="5478670" y="4088904"/>
            <a:ext cx="483351" cy="48335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Rectangle 37" descr="Venn Diagram">
            <a:extLst>
              <a:ext uri="{FF2B5EF4-FFF2-40B4-BE49-F238E27FC236}">
                <a16:creationId xmlns:a16="http://schemas.microsoft.com/office/drawing/2014/main" id="{4BB35E0A-F1A1-4C7D-B1BA-D1691C35A6B5}"/>
              </a:ext>
            </a:extLst>
          </p:cNvPr>
          <p:cNvSpPr/>
          <p:nvPr/>
        </p:nvSpPr>
        <p:spPr>
          <a:xfrm>
            <a:off x="8797245" y="4088904"/>
            <a:ext cx="483351" cy="48335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536347-59FB-584D-97C3-1EA9393BC4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D360F62-3E60-4C84-AA53-40D7F7E203CC}"/>
              </a:ext>
            </a:extLst>
          </p:cNvPr>
          <p:cNvSpPr txBox="1"/>
          <p:nvPr/>
        </p:nvSpPr>
        <p:spPr>
          <a:xfrm>
            <a:off x="257452" y="106343"/>
            <a:ext cx="949910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Matériel et méthodes</a:t>
            </a:r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6E28873-838A-467C-8FF5-C031982023AE}"/>
              </a:ext>
            </a:extLst>
          </p:cNvPr>
          <p:cNvSpPr txBox="1"/>
          <p:nvPr/>
        </p:nvSpPr>
        <p:spPr>
          <a:xfrm>
            <a:off x="3648208" y="1537272"/>
            <a:ext cx="30180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Identification des priorités</a:t>
            </a:r>
            <a:r>
              <a:rPr lang="fr-FR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besoins</a:t>
            </a:r>
            <a:endParaRPr lang="fr-FR" dirty="0">
              <a:latin typeface="Trebuchet MS" panose="020B0603020202020204" pitchFamily="34" charset="0"/>
            </a:endParaRPr>
          </a:p>
        </p:txBody>
      </p:sp>
      <p:pic>
        <p:nvPicPr>
          <p:cNvPr id="9" name="Graphique 8" descr="Flèche en cercle">
            <a:extLst>
              <a:ext uri="{FF2B5EF4-FFF2-40B4-BE49-F238E27FC236}">
                <a16:creationId xmlns:a16="http://schemas.microsoft.com/office/drawing/2014/main" id="{761E5300-90BC-49A1-A59A-63E7EBE9799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001330" y="1872694"/>
            <a:ext cx="3902335" cy="3902335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2F01524B-5209-4D9E-84E7-6067FC84DA06}"/>
              </a:ext>
            </a:extLst>
          </p:cNvPr>
          <p:cNvSpPr txBox="1"/>
          <p:nvPr/>
        </p:nvSpPr>
        <p:spPr>
          <a:xfrm>
            <a:off x="6486604" y="2343691"/>
            <a:ext cx="3269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Définition de la </a:t>
            </a:r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stratégie à adopter </a:t>
            </a:r>
          </a:p>
          <a:p>
            <a:endParaRPr lang="fr-FR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70F1EB4-B5D5-4724-9036-6B3D99AB6982}"/>
              </a:ext>
            </a:extLst>
          </p:cNvPr>
          <p:cNvSpPr txBox="1"/>
          <p:nvPr/>
        </p:nvSpPr>
        <p:spPr>
          <a:xfrm>
            <a:off x="6295704" y="4913039"/>
            <a:ext cx="27310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Réflexion sur l’ergonomie du site</a:t>
            </a:r>
            <a:endParaRPr lang="fr-FR" dirty="0">
              <a:latin typeface="Trebuchet MS" panose="020B0603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F9805EA-925C-41D6-A922-F8BA6847261B}"/>
              </a:ext>
            </a:extLst>
          </p:cNvPr>
          <p:cNvSpPr txBox="1"/>
          <p:nvPr/>
        </p:nvSpPr>
        <p:spPr>
          <a:xfrm>
            <a:off x="3001330" y="5423968"/>
            <a:ext cx="30339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Vigilance : </a:t>
            </a:r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impératifs techniques et exigences sémantiques </a:t>
            </a:r>
            <a:endParaRPr lang="fr-FR" dirty="0">
              <a:latin typeface="Trebuchet MS" panose="020B060302020202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A7BEE87-B39F-481D-BF4B-0921869585DC}"/>
              </a:ext>
            </a:extLst>
          </p:cNvPr>
          <p:cNvSpPr txBox="1"/>
          <p:nvPr/>
        </p:nvSpPr>
        <p:spPr>
          <a:xfrm>
            <a:off x="376606" y="4028615"/>
            <a:ext cx="31870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 en conformité des obligations </a:t>
            </a:r>
            <a:r>
              <a:rPr lang="fr-FR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légales </a:t>
            </a:r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(CNIL) </a:t>
            </a:r>
            <a:endParaRPr lang="fr-FR" dirty="0">
              <a:latin typeface="Trebuchet MS" panose="020B060302020202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3D54CF1-DDB4-4955-8670-4573A63AD65B}"/>
              </a:ext>
            </a:extLst>
          </p:cNvPr>
          <p:cNvSpPr txBox="1"/>
          <p:nvPr/>
        </p:nvSpPr>
        <p:spPr>
          <a:xfrm>
            <a:off x="6779296" y="3648925"/>
            <a:ext cx="31440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 de la faisabilité projet</a:t>
            </a:r>
          </a:p>
          <a:p>
            <a:endParaRPr lang="fr-FR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0ABDBC3-F167-4FDD-94DD-51FB34EBD9A9}"/>
              </a:ext>
            </a:extLst>
          </p:cNvPr>
          <p:cNvSpPr txBox="1"/>
          <p:nvPr/>
        </p:nvSpPr>
        <p:spPr>
          <a:xfrm>
            <a:off x="971451" y="2735736"/>
            <a:ext cx="25210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</a:t>
            </a:r>
            <a:r>
              <a:rPr lang="fr-FR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&amp; Go</a:t>
            </a:r>
          </a:p>
          <a:p>
            <a:endParaRPr lang="fr-FR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4F8AE601-7A84-4DB1-B8E8-A41165D8C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877" y="3251666"/>
            <a:ext cx="1589357" cy="95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136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B78F0-817B-4814-A8F5-987A90DA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FFFFFF"/>
                </a:solidFill>
              </a:rPr>
              <a:t>Qu’est ce </a:t>
            </a:r>
          </a:p>
        </p:txBody>
      </p:sp>
      <p:sp>
        <p:nvSpPr>
          <p:cNvPr id="7" name="Rectangle 6" descr="Stethoscope">
            <a:extLst>
              <a:ext uri="{FF2B5EF4-FFF2-40B4-BE49-F238E27FC236}">
                <a16:creationId xmlns:a16="http://schemas.microsoft.com/office/drawing/2014/main" id="{656374EE-3FA6-465E-B9FA-A4451DE7C372}"/>
              </a:ext>
            </a:extLst>
          </p:cNvPr>
          <p:cNvSpPr/>
          <p:nvPr/>
        </p:nvSpPr>
        <p:spPr>
          <a:xfrm>
            <a:off x="5478670" y="2255018"/>
            <a:ext cx="483351" cy="48335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 10" descr="Teacher">
            <a:extLst>
              <a:ext uri="{FF2B5EF4-FFF2-40B4-BE49-F238E27FC236}">
                <a16:creationId xmlns:a16="http://schemas.microsoft.com/office/drawing/2014/main" id="{81A4353A-6428-4B28-98CA-BF64740A264F}"/>
              </a:ext>
            </a:extLst>
          </p:cNvPr>
          <p:cNvSpPr/>
          <p:nvPr/>
        </p:nvSpPr>
        <p:spPr>
          <a:xfrm>
            <a:off x="8797245" y="2255018"/>
            <a:ext cx="483351" cy="48335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 descr="Mountains">
            <a:extLst>
              <a:ext uri="{FF2B5EF4-FFF2-40B4-BE49-F238E27FC236}">
                <a16:creationId xmlns:a16="http://schemas.microsoft.com/office/drawing/2014/main" id="{CBD537F5-0845-4E4C-864B-6C4188007E6E}"/>
              </a:ext>
            </a:extLst>
          </p:cNvPr>
          <p:cNvSpPr/>
          <p:nvPr/>
        </p:nvSpPr>
        <p:spPr>
          <a:xfrm>
            <a:off x="5478670" y="4088904"/>
            <a:ext cx="483351" cy="48335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Rectangle 37" descr="Venn Diagram">
            <a:extLst>
              <a:ext uri="{FF2B5EF4-FFF2-40B4-BE49-F238E27FC236}">
                <a16:creationId xmlns:a16="http://schemas.microsoft.com/office/drawing/2014/main" id="{4BB35E0A-F1A1-4C7D-B1BA-D1691C35A6B5}"/>
              </a:ext>
            </a:extLst>
          </p:cNvPr>
          <p:cNvSpPr/>
          <p:nvPr/>
        </p:nvSpPr>
        <p:spPr>
          <a:xfrm>
            <a:off x="8797245" y="4088904"/>
            <a:ext cx="483351" cy="48335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536347-59FB-584D-97C3-1EA9393BC4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D360F62-3E60-4C84-AA53-40D7F7E203CC}"/>
              </a:ext>
            </a:extLst>
          </p:cNvPr>
          <p:cNvSpPr txBox="1"/>
          <p:nvPr/>
        </p:nvSpPr>
        <p:spPr>
          <a:xfrm>
            <a:off x="0" y="89650"/>
            <a:ext cx="949910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Résultats (1)</a:t>
            </a:r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18FB8CB-ED0A-4702-A9A1-E2861FB4D3D4}"/>
              </a:ext>
            </a:extLst>
          </p:cNvPr>
          <p:cNvSpPr txBox="1"/>
          <p:nvPr/>
        </p:nvSpPr>
        <p:spPr>
          <a:xfrm>
            <a:off x="118896" y="1420725"/>
            <a:ext cx="803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Mise en ligne : janvier 2019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4A6A279-442B-438C-A6C5-AB79F442E21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977" y="2098809"/>
            <a:ext cx="3287831" cy="3988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E5EFB42-8E35-4F84-980A-CF9AB96559E5}"/>
              </a:ext>
            </a:extLst>
          </p:cNvPr>
          <p:cNvSpPr txBox="1"/>
          <p:nvPr/>
        </p:nvSpPr>
        <p:spPr>
          <a:xfrm>
            <a:off x="5170326" y="3589871"/>
            <a:ext cx="315688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Un espace grand public pour la promotion du dispositif</a:t>
            </a:r>
            <a:endParaRPr lang="fr-FR" sz="2000" b="1" dirty="0">
              <a:effectLst/>
              <a:ea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3942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B78F0-817B-4814-A8F5-987A90DA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FFFFFF"/>
                </a:solidFill>
              </a:rPr>
              <a:t>Qu’est ce </a:t>
            </a:r>
          </a:p>
        </p:txBody>
      </p:sp>
      <p:sp>
        <p:nvSpPr>
          <p:cNvPr id="7" name="Rectangle 6" descr="Stethoscope">
            <a:extLst>
              <a:ext uri="{FF2B5EF4-FFF2-40B4-BE49-F238E27FC236}">
                <a16:creationId xmlns:a16="http://schemas.microsoft.com/office/drawing/2014/main" id="{656374EE-3FA6-465E-B9FA-A4451DE7C372}"/>
              </a:ext>
            </a:extLst>
          </p:cNvPr>
          <p:cNvSpPr/>
          <p:nvPr/>
        </p:nvSpPr>
        <p:spPr>
          <a:xfrm>
            <a:off x="5478670" y="2255018"/>
            <a:ext cx="483351" cy="48335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 10" descr="Teacher">
            <a:extLst>
              <a:ext uri="{FF2B5EF4-FFF2-40B4-BE49-F238E27FC236}">
                <a16:creationId xmlns:a16="http://schemas.microsoft.com/office/drawing/2014/main" id="{81A4353A-6428-4B28-98CA-BF64740A264F}"/>
              </a:ext>
            </a:extLst>
          </p:cNvPr>
          <p:cNvSpPr/>
          <p:nvPr/>
        </p:nvSpPr>
        <p:spPr>
          <a:xfrm>
            <a:off x="8797245" y="2255018"/>
            <a:ext cx="483351" cy="48335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 descr="Mountains">
            <a:extLst>
              <a:ext uri="{FF2B5EF4-FFF2-40B4-BE49-F238E27FC236}">
                <a16:creationId xmlns:a16="http://schemas.microsoft.com/office/drawing/2014/main" id="{CBD537F5-0845-4E4C-864B-6C4188007E6E}"/>
              </a:ext>
            </a:extLst>
          </p:cNvPr>
          <p:cNvSpPr/>
          <p:nvPr/>
        </p:nvSpPr>
        <p:spPr>
          <a:xfrm>
            <a:off x="5478670" y="4088904"/>
            <a:ext cx="483351" cy="48335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Rectangle 37" descr="Venn Diagram">
            <a:extLst>
              <a:ext uri="{FF2B5EF4-FFF2-40B4-BE49-F238E27FC236}">
                <a16:creationId xmlns:a16="http://schemas.microsoft.com/office/drawing/2014/main" id="{4BB35E0A-F1A1-4C7D-B1BA-D1691C35A6B5}"/>
              </a:ext>
            </a:extLst>
          </p:cNvPr>
          <p:cNvSpPr/>
          <p:nvPr/>
        </p:nvSpPr>
        <p:spPr>
          <a:xfrm>
            <a:off x="8797245" y="4088904"/>
            <a:ext cx="483351" cy="48335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536347-59FB-584D-97C3-1EA9393BC4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D360F62-3E60-4C84-AA53-40D7F7E203CC}"/>
              </a:ext>
            </a:extLst>
          </p:cNvPr>
          <p:cNvSpPr txBox="1"/>
          <p:nvPr/>
        </p:nvSpPr>
        <p:spPr>
          <a:xfrm>
            <a:off x="0" y="89650"/>
            <a:ext cx="949910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Résultats (2)</a:t>
            </a:r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18FB8CB-ED0A-4702-A9A1-E2861FB4D3D4}"/>
              </a:ext>
            </a:extLst>
          </p:cNvPr>
          <p:cNvSpPr txBox="1"/>
          <p:nvPr/>
        </p:nvSpPr>
        <p:spPr>
          <a:xfrm>
            <a:off x="443883" y="6035890"/>
            <a:ext cx="8744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Outil facilitateur, sécurisé, pour toutes les démarches MCS </a:t>
            </a:r>
            <a:endParaRPr lang="fr-FR" sz="20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67710A51-38A5-4A07-BB15-9B6FA3598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898" y="1720327"/>
            <a:ext cx="7064347" cy="39734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B304BF3-AD1C-486C-AFC3-E166B579192C}"/>
              </a:ext>
            </a:extLst>
          </p:cNvPr>
          <p:cNvSpPr txBox="1"/>
          <p:nvPr/>
        </p:nvSpPr>
        <p:spPr>
          <a:xfrm>
            <a:off x="-375655" y="1164206"/>
            <a:ext cx="10496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Un espace praticiens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91443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B78F0-817B-4814-A8F5-987A90DA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FFFFFF"/>
                </a:solidFill>
              </a:rPr>
              <a:t>Qu’est ce </a:t>
            </a:r>
          </a:p>
        </p:txBody>
      </p:sp>
      <p:sp>
        <p:nvSpPr>
          <p:cNvPr id="7" name="Rectangle 6" descr="Stethoscope">
            <a:extLst>
              <a:ext uri="{FF2B5EF4-FFF2-40B4-BE49-F238E27FC236}">
                <a16:creationId xmlns:a16="http://schemas.microsoft.com/office/drawing/2014/main" id="{656374EE-3FA6-465E-B9FA-A4451DE7C372}"/>
              </a:ext>
            </a:extLst>
          </p:cNvPr>
          <p:cNvSpPr/>
          <p:nvPr/>
        </p:nvSpPr>
        <p:spPr>
          <a:xfrm>
            <a:off x="5478670" y="2255018"/>
            <a:ext cx="483351" cy="48335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 10" descr="Teacher">
            <a:extLst>
              <a:ext uri="{FF2B5EF4-FFF2-40B4-BE49-F238E27FC236}">
                <a16:creationId xmlns:a16="http://schemas.microsoft.com/office/drawing/2014/main" id="{81A4353A-6428-4B28-98CA-BF64740A264F}"/>
              </a:ext>
            </a:extLst>
          </p:cNvPr>
          <p:cNvSpPr/>
          <p:nvPr/>
        </p:nvSpPr>
        <p:spPr>
          <a:xfrm>
            <a:off x="8797245" y="2255018"/>
            <a:ext cx="483351" cy="48335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 descr="Mountains">
            <a:extLst>
              <a:ext uri="{FF2B5EF4-FFF2-40B4-BE49-F238E27FC236}">
                <a16:creationId xmlns:a16="http://schemas.microsoft.com/office/drawing/2014/main" id="{CBD537F5-0845-4E4C-864B-6C4188007E6E}"/>
              </a:ext>
            </a:extLst>
          </p:cNvPr>
          <p:cNvSpPr/>
          <p:nvPr/>
        </p:nvSpPr>
        <p:spPr>
          <a:xfrm>
            <a:off x="5478670" y="4088904"/>
            <a:ext cx="483351" cy="48335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Rectangle 37" descr="Venn Diagram">
            <a:extLst>
              <a:ext uri="{FF2B5EF4-FFF2-40B4-BE49-F238E27FC236}">
                <a16:creationId xmlns:a16="http://schemas.microsoft.com/office/drawing/2014/main" id="{4BB35E0A-F1A1-4C7D-B1BA-D1691C35A6B5}"/>
              </a:ext>
            </a:extLst>
          </p:cNvPr>
          <p:cNvSpPr/>
          <p:nvPr/>
        </p:nvSpPr>
        <p:spPr>
          <a:xfrm>
            <a:off x="8797245" y="4088904"/>
            <a:ext cx="483351" cy="48335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536347-59FB-584D-97C3-1EA9393BC4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D360F62-3E60-4C84-AA53-40D7F7E203CC}"/>
              </a:ext>
            </a:extLst>
          </p:cNvPr>
          <p:cNvSpPr txBox="1"/>
          <p:nvPr/>
        </p:nvSpPr>
        <p:spPr>
          <a:xfrm>
            <a:off x="0" y="89650"/>
            <a:ext cx="949910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Résultats (3)</a:t>
            </a:r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18FB8CB-ED0A-4702-A9A1-E2861FB4D3D4}"/>
              </a:ext>
            </a:extLst>
          </p:cNvPr>
          <p:cNvSpPr txBox="1"/>
          <p:nvPr/>
        </p:nvSpPr>
        <p:spPr>
          <a:xfrm>
            <a:off x="2571108" y="1277120"/>
            <a:ext cx="803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Un tableau de bord p</a:t>
            </a:r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our 285 MCS (121 cabinets)</a:t>
            </a:r>
          </a:p>
        </p:txBody>
      </p:sp>
      <p:pic>
        <p:nvPicPr>
          <p:cNvPr id="4" name="Image 6">
            <a:extLst>
              <a:ext uri="{FF2B5EF4-FFF2-40B4-BE49-F238E27FC236}">
                <a16:creationId xmlns:a16="http://schemas.microsoft.com/office/drawing/2014/main" id="{465FA46B-7F0D-46AF-97EA-0104C8F3F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17" y="3211691"/>
            <a:ext cx="32480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AE4B9EB4-A37B-4B5D-AC9C-2D0FF149E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47" y="1961761"/>
            <a:ext cx="288607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427E074-5F24-4195-BB0D-A9C0E34B27D6}"/>
              </a:ext>
            </a:extLst>
          </p:cNvPr>
          <p:cNvPicPr/>
          <p:nvPr/>
        </p:nvPicPr>
        <p:blipFill>
          <a:blip r:embed="rId13"/>
          <a:stretch>
            <a:fillRect/>
          </a:stretch>
        </p:blipFill>
        <p:spPr>
          <a:xfrm>
            <a:off x="568017" y="4445389"/>
            <a:ext cx="3124378" cy="96202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E224952C-4D64-4978-9CB8-D54D2F64EA5E}"/>
              </a:ext>
            </a:extLst>
          </p:cNvPr>
          <p:cNvPicPr/>
          <p:nvPr/>
        </p:nvPicPr>
        <p:blipFill>
          <a:blip r:embed="rId14"/>
          <a:stretch>
            <a:fillRect/>
          </a:stretch>
        </p:blipFill>
        <p:spPr>
          <a:xfrm>
            <a:off x="514904" y="5730125"/>
            <a:ext cx="3044190" cy="103822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638AB2A-BCB5-4F48-A965-7F1E77A8176F}"/>
              </a:ext>
            </a:extLst>
          </p:cNvPr>
          <p:cNvSpPr txBox="1"/>
          <p:nvPr/>
        </p:nvSpPr>
        <p:spPr>
          <a:xfrm>
            <a:off x="4069243" y="2272771"/>
            <a:ext cx="4875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Logiciel de recueil des interventions MCS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77BA183-AEF5-4060-96F1-F53C87FDD330}"/>
              </a:ext>
            </a:extLst>
          </p:cNvPr>
          <p:cNvSpPr txBox="1"/>
          <p:nvPr/>
        </p:nvSpPr>
        <p:spPr>
          <a:xfrm>
            <a:off x="4069243" y="3508037"/>
            <a:ext cx="418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Rédaction des plannings d’astreintes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2205C32-E784-4906-B3AA-A5AB950D537D}"/>
              </a:ext>
            </a:extLst>
          </p:cNvPr>
          <p:cNvSpPr txBox="1"/>
          <p:nvPr/>
        </p:nvSpPr>
        <p:spPr>
          <a:xfrm>
            <a:off x="4097057" y="4647037"/>
            <a:ext cx="5402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Réapprovisionnement des produits de santé, fiche de traçabilité des médicaments stupéfiants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337C4F0-1E8B-464C-8A9B-E04B23BB2238}"/>
              </a:ext>
            </a:extLst>
          </p:cNvPr>
          <p:cNvSpPr txBox="1"/>
          <p:nvPr/>
        </p:nvSpPr>
        <p:spPr>
          <a:xfrm>
            <a:off x="4097057" y="5964715"/>
            <a:ext cx="4181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Inscriptions aux formations obligatoires et complémentaires</a:t>
            </a:r>
          </a:p>
        </p:txBody>
      </p:sp>
    </p:spTree>
    <p:extLst>
      <p:ext uri="{BB962C8B-B14F-4D97-AF65-F5344CB8AC3E}">
        <p14:creationId xmlns:p14="http://schemas.microsoft.com/office/powerpoint/2010/main" val="3577922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B78F0-817B-4814-A8F5-987A90DA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FFFFFF"/>
                </a:solidFill>
              </a:rPr>
              <a:t>Qu’est ce </a:t>
            </a:r>
          </a:p>
        </p:txBody>
      </p:sp>
      <p:sp>
        <p:nvSpPr>
          <p:cNvPr id="7" name="Rectangle 6" descr="Stethoscope">
            <a:extLst>
              <a:ext uri="{FF2B5EF4-FFF2-40B4-BE49-F238E27FC236}">
                <a16:creationId xmlns:a16="http://schemas.microsoft.com/office/drawing/2014/main" id="{656374EE-3FA6-465E-B9FA-A4451DE7C372}"/>
              </a:ext>
            </a:extLst>
          </p:cNvPr>
          <p:cNvSpPr/>
          <p:nvPr/>
        </p:nvSpPr>
        <p:spPr>
          <a:xfrm>
            <a:off x="5478670" y="2255018"/>
            <a:ext cx="483351" cy="483351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 10" descr="Teacher">
            <a:extLst>
              <a:ext uri="{FF2B5EF4-FFF2-40B4-BE49-F238E27FC236}">
                <a16:creationId xmlns:a16="http://schemas.microsoft.com/office/drawing/2014/main" id="{81A4353A-6428-4B28-98CA-BF64740A264F}"/>
              </a:ext>
            </a:extLst>
          </p:cNvPr>
          <p:cNvSpPr/>
          <p:nvPr/>
        </p:nvSpPr>
        <p:spPr>
          <a:xfrm>
            <a:off x="8797245" y="2255018"/>
            <a:ext cx="483351" cy="483351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 descr="Mountains">
            <a:extLst>
              <a:ext uri="{FF2B5EF4-FFF2-40B4-BE49-F238E27FC236}">
                <a16:creationId xmlns:a16="http://schemas.microsoft.com/office/drawing/2014/main" id="{CBD537F5-0845-4E4C-864B-6C4188007E6E}"/>
              </a:ext>
            </a:extLst>
          </p:cNvPr>
          <p:cNvSpPr/>
          <p:nvPr/>
        </p:nvSpPr>
        <p:spPr>
          <a:xfrm>
            <a:off x="5478670" y="4088904"/>
            <a:ext cx="483351" cy="483351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8" name="Rectangle 37" descr="Venn Diagram">
            <a:extLst>
              <a:ext uri="{FF2B5EF4-FFF2-40B4-BE49-F238E27FC236}">
                <a16:creationId xmlns:a16="http://schemas.microsoft.com/office/drawing/2014/main" id="{4BB35E0A-F1A1-4C7D-B1BA-D1691C35A6B5}"/>
              </a:ext>
            </a:extLst>
          </p:cNvPr>
          <p:cNvSpPr/>
          <p:nvPr/>
        </p:nvSpPr>
        <p:spPr>
          <a:xfrm>
            <a:off x="8797245" y="4088904"/>
            <a:ext cx="483351" cy="483351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80536347-59FB-584D-97C3-1EA9393BC4E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96743" y="6332029"/>
            <a:ext cx="887883" cy="5195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D360F62-3E60-4C84-AA53-40D7F7E203CC}"/>
              </a:ext>
            </a:extLst>
          </p:cNvPr>
          <p:cNvSpPr txBox="1"/>
          <p:nvPr/>
        </p:nvSpPr>
        <p:spPr>
          <a:xfrm>
            <a:off x="0" y="89650"/>
            <a:ext cx="949910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Résultats (4)</a:t>
            </a:r>
          </a:p>
          <a:p>
            <a:r>
              <a:rPr lang="fr-FR" sz="40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18FB8CB-ED0A-4702-A9A1-E2861FB4D3D4}"/>
              </a:ext>
            </a:extLst>
          </p:cNvPr>
          <p:cNvSpPr txBox="1"/>
          <p:nvPr/>
        </p:nvSpPr>
        <p:spPr>
          <a:xfrm>
            <a:off x="203180" y="1690088"/>
            <a:ext cx="104333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15/12/2019 les 285 MCS ont eu un accès à un ou plusieurs modules de ce site.</a:t>
            </a:r>
          </a:p>
          <a:p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fr-FR" sz="2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20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396</a:t>
            </a:r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plannings d’astreinte (d’avril à décembre 2019)</a:t>
            </a:r>
          </a:p>
          <a:p>
            <a:endParaRPr lang="fr-FR" sz="2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0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20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297</a:t>
            </a:r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inscriptions aux formations obligatoires et 64 aux formations complémentaires. </a:t>
            </a:r>
          </a:p>
          <a:p>
            <a:endParaRPr lang="fr-FR" sz="2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0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20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2 973</a:t>
            </a:r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interventions enregistrées sur le registre</a:t>
            </a:r>
          </a:p>
          <a:p>
            <a:endParaRPr lang="fr-FR" sz="20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20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cabinets ont utilisé le module de ré approvisionnement de la dotation </a:t>
            </a:r>
          </a:p>
          <a:p>
            <a:r>
              <a:rPr lang="fr-F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 en ligne le 01/12/19. </a:t>
            </a:r>
            <a:endParaRPr lang="fr-FR" sz="20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2" name="Graphique 11" descr="Recherches">
            <a:extLst>
              <a:ext uri="{FF2B5EF4-FFF2-40B4-BE49-F238E27FC236}">
                <a16:creationId xmlns:a16="http://schemas.microsoft.com/office/drawing/2014/main" id="{CD679D3A-9384-43A8-A29E-3A5A4BD6076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40613" y="5235003"/>
            <a:ext cx="448852" cy="448852"/>
          </a:xfrm>
          <a:prstGeom prst="rect">
            <a:avLst/>
          </a:prstGeom>
        </p:spPr>
      </p:pic>
      <p:pic>
        <p:nvPicPr>
          <p:cNvPr id="13" name="Graphique 12" descr="Recherches">
            <a:extLst>
              <a:ext uri="{FF2B5EF4-FFF2-40B4-BE49-F238E27FC236}">
                <a16:creationId xmlns:a16="http://schemas.microsoft.com/office/drawing/2014/main" id="{EA866D52-8B01-409A-AB0B-CC4C228E0A1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50969" y="2510651"/>
            <a:ext cx="448852" cy="448852"/>
          </a:xfrm>
          <a:prstGeom prst="rect">
            <a:avLst/>
          </a:prstGeom>
        </p:spPr>
      </p:pic>
      <p:pic>
        <p:nvPicPr>
          <p:cNvPr id="18" name="Graphique 17" descr="Recherches">
            <a:extLst>
              <a:ext uri="{FF2B5EF4-FFF2-40B4-BE49-F238E27FC236}">
                <a16:creationId xmlns:a16="http://schemas.microsoft.com/office/drawing/2014/main" id="{F97CEAE2-CBDA-4810-9DA3-8A5EE935EC4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40613" y="3399203"/>
            <a:ext cx="448852" cy="448852"/>
          </a:xfrm>
          <a:prstGeom prst="rect">
            <a:avLst/>
          </a:prstGeom>
        </p:spPr>
      </p:pic>
      <p:pic>
        <p:nvPicPr>
          <p:cNvPr id="23" name="Graphique 22" descr="Recherches">
            <a:extLst>
              <a:ext uri="{FF2B5EF4-FFF2-40B4-BE49-F238E27FC236}">
                <a16:creationId xmlns:a16="http://schemas.microsoft.com/office/drawing/2014/main" id="{6B8CEB50-73CE-482E-9468-CC5B0D78324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40613" y="4336465"/>
            <a:ext cx="448852" cy="44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26803"/>
      </p:ext>
    </p:extLst>
  </p:cSld>
  <p:clrMapOvr>
    <a:masterClrMapping/>
  </p:clrMapOvr>
</p:sld>
</file>

<file path=ppt/theme/theme1.xml><?xml version="1.0" encoding="utf-8"?>
<a:theme xmlns:a="http://schemas.openxmlformats.org/drawingml/2006/main" name="1_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474</Words>
  <Application>Microsoft Macintosh PowerPoint</Application>
  <PresentationFormat>Grand écran</PresentationFormat>
  <Paragraphs>97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Times</vt:lpstr>
      <vt:lpstr>Trebuchet MS</vt:lpstr>
      <vt:lpstr>Verdana</vt:lpstr>
      <vt:lpstr>Wingdings 3</vt:lpstr>
      <vt:lpstr>1_Facette</vt:lpstr>
      <vt:lpstr>Thème Office</vt:lpstr>
      <vt:lpstr>Présentation PowerPoint</vt:lpstr>
      <vt:lpstr>Présentation PowerPoint</vt:lpstr>
      <vt:lpstr>Qu’est ce </vt:lpstr>
      <vt:lpstr>Qu’est ce </vt:lpstr>
      <vt:lpstr>Qu’est ce </vt:lpstr>
      <vt:lpstr>Qu’est ce </vt:lpstr>
      <vt:lpstr>Qu’est ce </vt:lpstr>
      <vt:lpstr>Qu’est ce </vt:lpstr>
      <vt:lpstr>Qu’est ce </vt:lpstr>
      <vt:lpstr>Qu’est 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de la prise en charge des patients graves par les Médecins Correspondants du SAMU : adéquation avec les recommandations de bonne pratique et pistes d’amélioration.</dc:title>
  <dc:creator>Ugo Ledermann</dc:creator>
  <cp:lastModifiedBy>Bernard Audema</cp:lastModifiedBy>
  <cp:revision>32</cp:revision>
  <dcterms:created xsi:type="dcterms:W3CDTF">2020-01-28T12:39:41Z</dcterms:created>
  <dcterms:modified xsi:type="dcterms:W3CDTF">2020-10-13T16:26:29Z</dcterms:modified>
</cp:coreProperties>
</file>