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2" r:id="rId4"/>
    <p:sldId id="268" r:id="rId5"/>
    <p:sldId id="265" r:id="rId6"/>
    <p:sldId id="267" r:id="rId7"/>
    <p:sldId id="271" r:id="rId8"/>
    <p:sldId id="275" r:id="rId9"/>
    <p:sldId id="277" r:id="rId10"/>
    <p:sldId id="278" r:id="rId11"/>
    <p:sldId id="283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4E0AE067-80A7-4591-8982-77B5725DA166}">
          <p14:sldIdLst>
            <p14:sldId id="256"/>
            <p14:sldId id="257"/>
            <p14:sldId id="262"/>
            <p14:sldId id="268"/>
            <p14:sldId id="265"/>
            <p14:sldId id="267"/>
            <p14:sldId id="271"/>
            <p14:sldId id="275"/>
            <p14:sldId id="277"/>
            <p14:sldId id="278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E230"/>
    <a:srgbClr val="E2E150"/>
    <a:srgbClr val="29B04E"/>
    <a:srgbClr val="7CC417"/>
    <a:srgbClr val="C4B8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33" autoAdjust="0"/>
    <p:restoredTop sz="94660"/>
  </p:normalViewPr>
  <p:slideViewPr>
    <p:cSldViewPr snapToGrid="0">
      <p:cViewPr varScale="1">
        <p:scale>
          <a:sx n="99" d="100"/>
          <a:sy n="99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pathologies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pathologie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A2C-455E-91D8-402952D5DE6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A2C-455E-91D8-402952D5DE6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A2C-455E-91D8-402952D5DE6A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3A2C-455E-91D8-402952D5DE6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3A2C-455E-91D8-402952D5DE6A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3A2C-455E-91D8-402952D5DE6A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SCA ST+</c:v>
                </c:pt>
                <c:pt idx="1">
                  <c:v>ACR</c:v>
                </c:pt>
                <c:pt idx="2">
                  <c:v>Traumatisés graves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18</c:v>
                </c:pt>
                <c:pt idx="1">
                  <c:v>27</c:v>
                </c:pt>
                <c:pt idx="2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A2C-455E-91D8-402952D5DE6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5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r-FR" sz="2500" b="1" dirty="0">
                <a:solidFill>
                  <a:schemeClr val="tx1"/>
                </a:solidFill>
              </a:rPr>
              <a:t>Diagnostic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Intene R1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Feuil1!$B$4</c:f>
              <c:numCache>
                <c:formatCode>General</c:formatCode>
                <c:ptCount val="1"/>
                <c:pt idx="0">
                  <c:v>97.3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03-41AF-B2A2-59542846AEF1}"/>
            </c:ext>
          </c:extLst>
        </c:ser>
        <c:ser>
          <c:idx val="1"/>
          <c:order val="1"/>
          <c:tx>
            <c:v>urgentiste expérimenté R2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Feuil1!$C$4</c:f>
              <c:numCache>
                <c:formatCode>General</c:formatCode>
                <c:ptCount val="1"/>
                <c:pt idx="0">
                  <c:v>97.3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03-41AF-B2A2-59542846AEF1}"/>
            </c:ext>
          </c:extLst>
        </c:ser>
        <c:ser>
          <c:idx val="2"/>
          <c:order val="2"/>
          <c:tx>
            <c:v>MCS expérimenté R3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Feuil1!$D$4</c:f>
              <c:numCache>
                <c:formatCode>General</c:formatCode>
                <c:ptCount val="1"/>
                <c:pt idx="0">
                  <c:v>98.2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03-41AF-B2A2-59542846AEF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4852376"/>
        <c:axId val="434852704"/>
      </c:barChart>
      <c:catAx>
        <c:axId val="4348523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34852704"/>
        <c:crosses val="autoZero"/>
        <c:auto val="1"/>
        <c:lblAlgn val="ctr"/>
        <c:lblOffset val="100"/>
        <c:noMultiLvlLbl val="0"/>
      </c:catAx>
      <c:valAx>
        <c:axId val="434852704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4852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F74E5-770E-4C4D-8B1E-AFE24FEB314B}" type="datetimeFigureOut">
              <a:rPr lang="fr-FR" smtClean="0"/>
              <a:t>08/10/2020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C054F-44C3-F441-8AC1-7B36FE23B9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68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Espace réservé de l'image des diapositives 1">
            <a:extLst>
              <a:ext uri="{FF2B5EF4-FFF2-40B4-BE49-F238E27FC236}">
                <a16:creationId xmlns:a16="http://schemas.microsoft.com/office/drawing/2014/main" id="{F60AEE70-F14C-B842-9221-73266CEF4C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6" name="Espace réservé des commentaires 2">
            <a:extLst>
              <a:ext uri="{FF2B5EF4-FFF2-40B4-BE49-F238E27FC236}">
                <a16:creationId xmlns:a16="http://schemas.microsoft.com/office/drawing/2014/main" id="{834D4AF1-2C72-4F4E-9F31-DC66EAE32FA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41987" name="Espace réservé du numéro de diapositive 3">
            <a:extLst>
              <a:ext uri="{FF2B5EF4-FFF2-40B4-BE49-F238E27FC236}">
                <a16:creationId xmlns:a16="http://schemas.microsoft.com/office/drawing/2014/main" id="{BED25D16-173F-C440-9200-3AB59CB878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fld id="{9A17C1B7-9F36-DB42-B03E-059AD36C2C1F}" type="slidenum">
              <a:rPr lang="fr-FR" altLang="fr-FR" sz="1200" smtClean="0"/>
              <a:pPr/>
              <a:t>2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2739539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40A79A-E350-49AE-9DD0-A14805E782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1772A49-BC91-434E-96C2-FF382DC38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6AD02C-1B40-4CF5-960E-167984968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08/10/2020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A141A8-5511-4EA1-8FCF-E87BD936A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C58F02-C835-4B32-81C2-1A948CF79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68A289-5AFD-BD41-BD95-2ACDC4E51F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56350"/>
            <a:ext cx="887883" cy="51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02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E967C1-15CA-4521-95F0-A262ACEEB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BA656D1-428B-453D-A0F4-647030EAF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9B8C46-E601-4CB5-94E8-14C0432A1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08/10/2020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619FA7-5613-4676-A032-211B44593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5BA6CA-7932-4AE7-9F74-DF8843474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216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C046A72-2A80-45AB-A42E-A5ACBD6717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526ACA-9158-49D9-8DF4-479B2CFD7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EBF4EE-7D43-4800-8EC5-FA69318CE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08/10/2020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F3DAF0-86AD-4AF4-98E2-CA4B442F0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3FB03E-923D-4824-AE1F-5238AF2CC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029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E68F4337-7C54-2B4E-985C-6BC2F82D3E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defTabSz="60958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032F2D35-7074-E94F-AE43-3E88012CD684}" type="datetimeFigureOut">
              <a:rPr lang="fr-FR"/>
              <a:pPr>
                <a:defRPr/>
              </a:pPr>
              <a:t>08/10/2020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4214D036-A73A-3949-BE28-8BC67A583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defTabSz="609585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prstClr val="black"/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6175B212-06AD-2742-8EB2-FA805085C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609585" eaLnBrk="1" hangingPunct="1"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FB4317E-1C86-5847-A46F-7D31C729F39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9028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4745E7-9C01-4E74-99E8-C75A55DE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25FB34-614E-4E66-B50A-29AF0EF85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AEF919-6E16-4849-9382-555274B6D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08/10/2020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FC115D-287A-4D8F-9BE1-0D6502000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8098B5-9CC8-41AE-B1B5-8A5606537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376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8C78CE-BC8E-45E0-806E-4E4047947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BC17E75-4020-4E8D-BF01-7BB8029B1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8C8792-D1F3-40D0-8A15-898A3BECB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08/10/2020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4C30EB-5063-4794-9C86-56676FE7F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7CFE1D-EA54-4A88-858A-B970927C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567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E6654C-AF8D-47E6-BFAA-167CF78E5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7C2077-F7C4-4323-BAAB-C60F9BD980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F808FD7-7EB2-4B46-B08E-EBB2EF23D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A59A15B-EA4E-479B-8C54-6AF57D223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08/10/2020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E28BE32-1CD8-4BE3-9953-C0C7ABCA0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4F225E-B1F4-437C-AC1C-280C02FD9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761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018F28-D09F-46DD-8A66-6D6050131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DBC5017-31E2-4628-8180-7438AF93C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79CD3CB-152E-4AE4-BCC8-0D23547B8D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8DD15EB-27B9-4A65-AC74-AE3533EE30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E48E50C-6017-441C-A88B-D571186C5D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DB09C17-260D-4A66-9217-678AB32BC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08/10/2020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FD3834A-20BB-4E9C-A0F8-C554364BF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977AB81-A83E-4D1C-9713-1DCCEAC61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83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0DE853-7D05-4DFF-A544-63495D69F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45E2510-4735-4106-AE97-5C77682E5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08/10/2020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AC67688-3798-4D71-AB9C-7E843099D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6081455-B011-41E5-A4FA-C7E20A0FA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91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78A325A-E270-44F1-B3C9-1F1AD743D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08/10/2020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3DC29AB-051E-4085-BA89-BA9D54526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049CF9E-9690-476C-8F22-923E810C1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6095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194391-939C-4226-9B6D-48ED746F2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432A6C-D40D-4559-8C93-5BBED95EB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7554E09-CD53-476D-B401-797ED363D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480B5B-27D9-4E33-8E9F-416C7904D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08/10/2020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AC938E-8DAF-4DA4-ABBA-74582E17B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E714F5E-1BFF-4B94-9A75-69D95B137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58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BA8607-FF0F-4FEB-8939-9AE104E27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BA9A0A2-F7ED-4D51-A2F4-CB1377CBF7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2242D3B-D345-4E35-B01F-F83415CF17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4F7B96-71D7-49CA-B04A-E46B62E28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C152-C34A-4DE6-B3FC-69C37752D4FF}" type="datetimeFigureOut">
              <a:rPr lang="fr-FR" smtClean="0"/>
              <a:t>08/10/2020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2C07AC4-FE06-411C-ADE0-D9D81B3A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CBE38C9-1388-414C-90DA-9B8BFF873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31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3C30A32-CD2B-4FEF-9AAA-EFE39ECFB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7A96335-20FD-4404-807E-36610A9D0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FB61A6-D3FB-48A1-8511-F3F63EF946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9C152-C34A-4DE6-B3FC-69C37752D4FF}" type="datetimeFigureOut">
              <a:rPr lang="fr-FR" smtClean="0"/>
              <a:t>08/10/2020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B8F755-486A-41B5-9895-FB4BAC8EF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D88194-68D9-49B4-9833-5D4B30A041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84123-06C1-472C-99BF-8BBF587B31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291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4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1.pn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image" Target="../media/image34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10" Type="http://schemas.openxmlformats.org/officeDocument/2006/relationships/image" Target="../media/image1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16.svg"/><Relationship Id="rId7" Type="http://schemas.openxmlformats.org/officeDocument/2006/relationships/image" Target="../media/image20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g"/><Relationship Id="rId3" Type="http://schemas.openxmlformats.org/officeDocument/2006/relationships/image" Target="../media/image25.jpg"/><Relationship Id="rId7" Type="http://schemas.openxmlformats.org/officeDocument/2006/relationships/image" Target="../media/image29.jp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8.jpg"/><Relationship Id="rId5" Type="http://schemas.openxmlformats.org/officeDocument/2006/relationships/image" Target="../media/image27.jpg"/><Relationship Id="rId10" Type="http://schemas.openxmlformats.org/officeDocument/2006/relationships/image" Target="../media/image1.png"/><Relationship Id="rId4" Type="http://schemas.openxmlformats.org/officeDocument/2006/relationships/image" Target="../media/image26.png"/><Relationship Id="rId9" Type="http://schemas.openxmlformats.org/officeDocument/2006/relationships/image" Target="../media/image3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1.pn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image" Target="../media/image3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1.pn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image" Target="../media/image3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EAE85A-24DE-BE41-BA95-D4CF3037BA38}"/>
              </a:ext>
            </a:extLst>
          </p:cNvPr>
          <p:cNvSpPr/>
          <p:nvPr/>
        </p:nvSpPr>
        <p:spPr>
          <a:xfrm>
            <a:off x="335360" y="2006029"/>
            <a:ext cx="117133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latin typeface="+mj-lt"/>
              </a:rPr>
              <a:t>Mesure de l’adéquation de la prise en charge des patients graves</a:t>
            </a:r>
          </a:p>
          <a:p>
            <a:pPr algn="ctr"/>
            <a:r>
              <a:rPr lang="fr-FR" sz="3200" b="1" dirty="0">
                <a:latin typeface="+mj-lt"/>
              </a:rPr>
              <a:t>par les Médecins Correspondants du SAMU (MCS)  </a:t>
            </a:r>
          </a:p>
          <a:p>
            <a:pPr algn="ctr"/>
            <a:r>
              <a:rPr lang="fr-FR" sz="3200" b="1" dirty="0">
                <a:latin typeface="+mj-lt"/>
              </a:rPr>
              <a:t>avec les recommandations de bonne pratique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463E581-44A3-9440-91EB-64425D3CAA76}"/>
              </a:ext>
            </a:extLst>
          </p:cNvPr>
          <p:cNvSpPr txBox="1"/>
          <p:nvPr/>
        </p:nvSpPr>
        <p:spPr>
          <a:xfrm>
            <a:off x="143339" y="3813043"/>
            <a:ext cx="11610230" cy="22668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err="1"/>
              <a:t>Orane</a:t>
            </a:r>
            <a:r>
              <a:rPr lang="fr-FR" sz="1600" b="1" dirty="0"/>
              <a:t> </a:t>
            </a:r>
            <a:r>
              <a:rPr lang="fr-FR" sz="1600" b="1" dirty="0" err="1"/>
              <a:t>Chalimon</a:t>
            </a:r>
            <a:r>
              <a:rPr lang="fr-FR" sz="1600" b="1" dirty="0"/>
              <a:t> </a:t>
            </a:r>
            <a:r>
              <a:rPr lang="fr-FR" sz="1600" dirty="0"/>
              <a:t>(1), </a:t>
            </a:r>
            <a:r>
              <a:rPr lang="fr-FR" sz="1600" b="1" dirty="0"/>
              <a:t>Ugo </a:t>
            </a:r>
            <a:r>
              <a:rPr lang="fr-FR" sz="1600" b="1" dirty="0" err="1"/>
              <a:t>Ledermann</a:t>
            </a:r>
            <a:r>
              <a:rPr lang="fr-FR" sz="1600" b="1" dirty="0"/>
              <a:t> </a:t>
            </a:r>
            <a:r>
              <a:rPr lang="fr-FR" sz="1600" dirty="0"/>
              <a:t>(1), Bernard </a:t>
            </a:r>
            <a:r>
              <a:rPr lang="fr-FR" sz="1600" dirty="0" err="1"/>
              <a:t>Audema</a:t>
            </a:r>
            <a:r>
              <a:rPr lang="fr-FR" sz="1600" dirty="0"/>
              <a:t> (2), Dominique Savary (3), Marie </a:t>
            </a:r>
            <a:r>
              <a:rPr lang="fr-FR" sz="1600" dirty="0" err="1"/>
              <a:t>Cottarel-Schussler</a:t>
            </a:r>
            <a:r>
              <a:rPr lang="fr-FR" sz="1600" dirty="0"/>
              <a:t> (4), Guillaume </a:t>
            </a:r>
            <a:r>
              <a:rPr lang="fr-FR" sz="1600" dirty="0" err="1"/>
              <a:t>Debaty</a:t>
            </a:r>
            <a:r>
              <a:rPr lang="fr-FR" sz="1600" dirty="0"/>
              <a:t> (5), </a:t>
            </a:r>
          </a:p>
          <a:p>
            <a:r>
              <a:rPr lang="fr-FR" sz="1600" dirty="0"/>
              <a:t>Thierry </a:t>
            </a:r>
            <a:r>
              <a:rPr lang="fr-FR" sz="1600" dirty="0" err="1"/>
              <a:t>Roupioz</a:t>
            </a:r>
            <a:r>
              <a:rPr lang="fr-FR" sz="1600" dirty="0"/>
              <a:t> (6),  Pascal </a:t>
            </a:r>
            <a:r>
              <a:rPr lang="fr-FR" sz="1600" dirty="0" err="1"/>
              <a:t>Usseglio</a:t>
            </a:r>
            <a:r>
              <a:rPr lang="fr-FR" sz="1600" dirty="0"/>
              <a:t> (7)</a:t>
            </a:r>
          </a:p>
          <a:p>
            <a:pPr marL="304792" indent="-304792">
              <a:buAutoNum type="arabicParenBoth"/>
            </a:pPr>
            <a:r>
              <a:rPr lang="fr-FR" sz="1333" dirty="0"/>
              <a:t>Département de Médecine Générale Université de Grenoble</a:t>
            </a:r>
          </a:p>
          <a:p>
            <a:pPr marL="304792" indent="-304792">
              <a:buAutoNum type="arabicParenBoth"/>
            </a:pPr>
            <a:r>
              <a:rPr lang="fr-FR" sz="1333" dirty="0"/>
              <a:t>Centre Médical d’Avoriaz – réseau MCS Alpes du Nord</a:t>
            </a:r>
          </a:p>
          <a:p>
            <a:pPr marL="304792" indent="-304792">
              <a:buAutoNum type="arabicParenBoth"/>
            </a:pPr>
            <a:r>
              <a:rPr lang="fr-FR" sz="1333" dirty="0"/>
              <a:t>Urgences CHU Angers</a:t>
            </a:r>
          </a:p>
          <a:p>
            <a:pPr marL="304792" indent="-304792">
              <a:buAutoNum type="arabicParenBoth"/>
            </a:pPr>
            <a:r>
              <a:rPr lang="fr-FR" sz="1333" dirty="0"/>
              <a:t>Réseau MCS Auvergne Rhône-Alpes </a:t>
            </a:r>
          </a:p>
          <a:p>
            <a:pPr marL="304792" indent="-304792">
              <a:buAutoNum type="arabicParenBoth"/>
            </a:pPr>
            <a:r>
              <a:rPr lang="fr-FR" sz="1333" dirty="0"/>
              <a:t>SAMU 38 (CHU Grenoble-Alpes)</a:t>
            </a:r>
          </a:p>
          <a:p>
            <a:pPr marL="304792" indent="-304792">
              <a:buAutoNum type="arabicParenBoth"/>
            </a:pPr>
            <a:r>
              <a:rPr lang="fr-FR" sz="1333" dirty="0"/>
              <a:t>SAMU 74 (CH Annecy-Genevois)</a:t>
            </a:r>
          </a:p>
          <a:p>
            <a:pPr marL="304792" indent="-304792">
              <a:buAutoNum type="arabicParenBoth"/>
            </a:pPr>
            <a:r>
              <a:rPr lang="fr-FR" sz="1333" dirty="0"/>
              <a:t>SAMU 73 (CH Métropole-Savoie)</a:t>
            </a:r>
          </a:p>
          <a:p>
            <a:endParaRPr lang="fr-FR" sz="16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3B015B7-6085-3A48-A80B-9940DCE6A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 descr="Une image contenant couteau, table&#10;&#10;Description générée automatiquement">
            <a:extLst>
              <a:ext uri="{FF2B5EF4-FFF2-40B4-BE49-F238E27FC236}">
                <a16:creationId xmlns:a16="http://schemas.microsoft.com/office/drawing/2014/main" id="{37BF4ECB-2F85-D74E-A77F-167B3BA2C2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5932053"/>
            <a:ext cx="2794206" cy="758520"/>
          </a:xfrm>
          <a:prstGeom prst="rect">
            <a:avLst/>
          </a:prstGeom>
        </p:spPr>
      </p:pic>
      <p:pic>
        <p:nvPicPr>
          <p:cNvPr id="6" name="Picture 29" descr="Image 20">
            <a:extLst>
              <a:ext uri="{FF2B5EF4-FFF2-40B4-BE49-F238E27FC236}">
                <a16:creationId xmlns:a16="http://schemas.microsoft.com/office/drawing/2014/main" id="{C7F480CC-5E50-CF45-898C-A91511843A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261" y="5913026"/>
            <a:ext cx="848047" cy="79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12" descr="Image 16">
            <a:extLst>
              <a:ext uri="{FF2B5EF4-FFF2-40B4-BE49-F238E27FC236}">
                <a16:creationId xmlns:a16="http://schemas.microsoft.com/office/drawing/2014/main" id="{D3D3267B-7276-D546-839A-1C5D5E0AF6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173" y="5910048"/>
            <a:ext cx="848048" cy="790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7BDB781-C06B-7D43-A36C-4C048B9CA7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59931" y="4967741"/>
            <a:ext cx="2361052" cy="1381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84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6BD9748B-BD7D-4FEC-8159-91A071573E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65" b="7865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1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7F68D92-05D3-4D0F-A182-5419B49A8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  <a:prstGeom prst="ellipse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2800" dirty="0"/>
              <a:t>Discussion </a:t>
            </a:r>
            <a:r>
              <a:rPr lang="en-US" sz="2800" dirty="0" err="1"/>
              <a:t>prise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charge </a:t>
            </a:r>
            <a:r>
              <a:rPr lang="en-US" sz="2800" dirty="0" err="1"/>
              <a:t>traumatisés</a:t>
            </a:r>
            <a:r>
              <a:rPr lang="en-US" sz="2800" dirty="0"/>
              <a:t> graves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96327EF-16E8-4FED-A5C5-662EC76CA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anchor="ctr">
            <a:normAutofit/>
          </a:bodyPr>
          <a:lstStyle/>
          <a:p>
            <a:pPr>
              <a:buClr>
                <a:srgbClr val="C00000"/>
              </a:buClr>
            </a:pPr>
            <a:r>
              <a:rPr lang="en-US" sz="2400" dirty="0"/>
              <a:t>Diagnostic </a:t>
            </a:r>
            <a:r>
              <a:rPr lang="en-US" sz="2400" dirty="0" err="1"/>
              <a:t>arbitraire</a:t>
            </a:r>
            <a:r>
              <a:rPr lang="en-US" sz="2400" dirty="0"/>
              <a:t>, non fixe</a:t>
            </a:r>
          </a:p>
          <a:p>
            <a:pPr>
              <a:buClr>
                <a:srgbClr val="C00000"/>
              </a:buClr>
            </a:pPr>
            <a:endParaRPr lang="en-US" sz="2400" dirty="0"/>
          </a:p>
          <a:p>
            <a:pPr>
              <a:buClr>
                <a:srgbClr val="C00000"/>
              </a:buClr>
            </a:pPr>
            <a:r>
              <a:rPr lang="en-US" sz="2400" dirty="0" err="1"/>
              <a:t>Conditionnement</a:t>
            </a:r>
            <a:r>
              <a:rPr lang="en-US" sz="2400" dirty="0"/>
              <a:t> optimal </a:t>
            </a:r>
          </a:p>
          <a:p>
            <a:pPr>
              <a:buClr>
                <a:srgbClr val="C00000"/>
              </a:buClr>
            </a:pPr>
            <a:endParaRPr lang="en-US" sz="2400" dirty="0"/>
          </a:p>
          <a:p>
            <a:pPr>
              <a:buClr>
                <a:srgbClr val="C00000"/>
              </a:buClr>
            </a:pPr>
            <a:r>
              <a:rPr lang="en-US" sz="2400" dirty="0" err="1"/>
              <a:t>Thérapeutique</a:t>
            </a:r>
            <a:r>
              <a:rPr lang="en-US" sz="2400" dirty="0"/>
              <a:t> à </a:t>
            </a:r>
            <a:r>
              <a:rPr lang="en-US" sz="2400" dirty="0" err="1"/>
              <a:t>améliorer</a:t>
            </a:r>
            <a:r>
              <a:rPr lang="en-US" sz="2400" dirty="0"/>
              <a:t> </a:t>
            </a:r>
          </a:p>
          <a:p>
            <a:endParaRPr lang="en-US" sz="1800" dirty="0"/>
          </a:p>
        </p:txBody>
      </p:sp>
      <p:pic>
        <p:nvPicPr>
          <p:cNvPr id="9" name="Graphique 8" descr="Coche">
            <a:extLst>
              <a:ext uri="{FF2B5EF4-FFF2-40B4-BE49-F238E27FC236}">
                <a16:creationId xmlns:a16="http://schemas.microsoft.com/office/drawing/2014/main" id="{92CA5BD4-0E48-4BD4-812C-E56BAA9EE0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58418" y="4172479"/>
            <a:ext cx="640080" cy="640080"/>
          </a:xfrm>
          <a:prstGeom prst="rect">
            <a:avLst/>
          </a:prstGeom>
        </p:spPr>
      </p:pic>
      <p:pic>
        <p:nvPicPr>
          <p:cNvPr id="10" name="Graphique 9" descr="Fermer">
            <a:extLst>
              <a:ext uri="{FF2B5EF4-FFF2-40B4-BE49-F238E27FC236}">
                <a16:creationId xmlns:a16="http://schemas.microsoft.com/office/drawing/2014/main" id="{7708C082-422A-48F5-B787-96DAE6CC80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58418" y="5170644"/>
            <a:ext cx="640080" cy="64008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AFAFBBF3-F1B2-4D43-9C78-951A423E30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296743" y="6332029"/>
            <a:ext cx="887883" cy="51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837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CBFA30-F432-40C9-9994-582201803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5075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Conclusion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B8BCE2-A695-4CAE-850E-3373B0BDD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50281"/>
            <a:ext cx="10515600" cy="4351338"/>
          </a:xfrm>
        </p:spPr>
        <p:txBody>
          <a:bodyPr>
            <a:normAutofit/>
          </a:bodyPr>
          <a:lstStyle/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Mise en évidence de la qualité du travail des MCS et de l’organisation du réseau</a:t>
            </a: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Améliorations possible sur :</a:t>
            </a:r>
          </a:p>
          <a:p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Relation MCS - régulateur </a:t>
            </a:r>
          </a:p>
          <a:p>
            <a:pPr marL="0" indent="0">
              <a:buNone/>
            </a:pP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		Contrôle des Voies Aériennes Supérieures </a:t>
            </a:r>
          </a:p>
          <a:p>
            <a:pPr marL="0" indent="0">
              <a:buNone/>
            </a:pP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		Gestion de la thérapeutique des traumatisés graves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186567F9-AF1A-4D43-9442-9365BA7CFD2F}"/>
              </a:ext>
            </a:extLst>
          </p:cNvPr>
          <p:cNvSpPr/>
          <p:nvPr/>
        </p:nvSpPr>
        <p:spPr>
          <a:xfrm>
            <a:off x="2565221" y="4679848"/>
            <a:ext cx="7818781" cy="2059242"/>
          </a:xfrm>
          <a:prstGeom prst="roundRect">
            <a:avLst/>
          </a:prstGeom>
          <a:solidFill>
            <a:srgbClr val="ADE23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B935BF7-1051-2F49-87E5-E28696C9A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270F1B5-1BE5-9A4C-9239-CE9E445A59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96743" y="6332029"/>
            <a:ext cx="887883" cy="51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376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24F82539-E1A2-904A-994E-278FA9290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A1FF26D-F54E-8849-86CF-87AD6B55360F}"/>
              </a:ext>
            </a:extLst>
          </p:cNvPr>
          <p:cNvSpPr/>
          <p:nvPr/>
        </p:nvSpPr>
        <p:spPr>
          <a:xfrm>
            <a:off x="172649" y="1950823"/>
            <a:ext cx="11804704" cy="386033"/>
          </a:xfrm>
          <a:prstGeom prst="rect">
            <a:avLst/>
          </a:prstGeom>
          <a:solidFill>
            <a:sysClr val="window" lastClr="FFFFFF">
              <a:lumMod val="50000"/>
            </a:sys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3FB188-E67A-B845-8123-5777F6161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121" y="2004059"/>
            <a:ext cx="6480175" cy="3000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350" b="1" dirty="0">
                <a:solidFill>
                  <a:schemeClr val="bg1"/>
                </a:solidFill>
                <a:latin typeface="Arial" charset="0"/>
                <a:ea typeface="+mn-ea"/>
                <a:cs typeface="DejaVu Sans" charset="0"/>
              </a:rPr>
              <a:t>DÉCLARATION DE LIENS D’INTÉRÊTS</a:t>
            </a:r>
            <a:endParaRPr lang="fr-FR" altLang="ja-JP" sz="1350" b="1" dirty="0">
              <a:solidFill>
                <a:schemeClr val="bg1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3621710-C655-8841-B924-78EF6EA76D3F}"/>
              </a:ext>
            </a:extLst>
          </p:cNvPr>
          <p:cNvSpPr txBox="1"/>
          <p:nvPr/>
        </p:nvSpPr>
        <p:spPr>
          <a:xfrm>
            <a:off x="2362285" y="3825025"/>
            <a:ext cx="74254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dirty="0"/>
              <a:t>Aucun conflit d’intérêt </a:t>
            </a:r>
          </a:p>
        </p:txBody>
      </p:sp>
    </p:spTree>
    <p:extLst>
      <p:ext uri="{BB962C8B-B14F-4D97-AF65-F5344CB8AC3E}">
        <p14:creationId xmlns:p14="http://schemas.microsoft.com/office/powerpoint/2010/main" val="3175564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22B78F0-817B-4814-A8F5-987A90DA2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fr-FR" sz="4100" dirty="0">
                <a:solidFill>
                  <a:srgbClr val="FFFFFF"/>
                </a:solidFill>
              </a:rPr>
              <a:t>Qu’est ce qu’un Médecin Correspondant du SAMU?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401334EA-9E65-4215-98FB-D0E1CDD49A08}"/>
              </a:ext>
            </a:extLst>
          </p:cNvPr>
          <p:cNvSpPr/>
          <p:nvPr/>
        </p:nvSpPr>
        <p:spPr>
          <a:xfrm>
            <a:off x="5303663" y="2080011"/>
            <a:ext cx="833364" cy="833364"/>
          </a:xfrm>
          <a:prstGeom prst="ellipse">
            <a:avLst/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7" name="Rectangle 6" descr="Stethoscope">
            <a:extLst>
              <a:ext uri="{FF2B5EF4-FFF2-40B4-BE49-F238E27FC236}">
                <a16:creationId xmlns:a16="http://schemas.microsoft.com/office/drawing/2014/main" id="{656374EE-3FA6-465E-B9FA-A4451DE7C372}"/>
              </a:ext>
            </a:extLst>
          </p:cNvPr>
          <p:cNvSpPr/>
          <p:nvPr/>
        </p:nvSpPr>
        <p:spPr>
          <a:xfrm>
            <a:off x="5478670" y="2255018"/>
            <a:ext cx="483351" cy="483351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13E0A5E6-06F4-4447-B32C-4A47AA5B40C5}"/>
              </a:ext>
            </a:extLst>
          </p:cNvPr>
          <p:cNvSpPr/>
          <p:nvPr/>
        </p:nvSpPr>
        <p:spPr>
          <a:xfrm>
            <a:off x="6315606" y="2080011"/>
            <a:ext cx="1964358" cy="833364"/>
          </a:xfrm>
          <a:custGeom>
            <a:avLst/>
            <a:gdLst>
              <a:gd name="connsiteX0" fmla="*/ 0 w 1964358"/>
              <a:gd name="connsiteY0" fmla="*/ 0 h 833364"/>
              <a:gd name="connsiteX1" fmla="*/ 1964358 w 1964358"/>
              <a:gd name="connsiteY1" fmla="*/ 0 h 833364"/>
              <a:gd name="connsiteX2" fmla="*/ 1964358 w 1964358"/>
              <a:gd name="connsiteY2" fmla="*/ 833364 h 833364"/>
              <a:gd name="connsiteX3" fmla="*/ 0 w 1964358"/>
              <a:gd name="connsiteY3" fmla="*/ 833364 h 833364"/>
              <a:gd name="connsiteX4" fmla="*/ 0 w 1964358"/>
              <a:gd name="connsiteY4" fmla="*/ 0 h 83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358" h="833364">
                <a:moveTo>
                  <a:pt x="0" y="0"/>
                </a:moveTo>
                <a:lnTo>
                  <a:pt x="1964358" y="0"/>
                </a:lnTo>
                <a:lnTo>
                  <a:pt x="1964358" y="833364"/>
                </a:lnTo>
                <a:lnTo>
                  <a:pt x="0" y="8333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l" defTabSz="6667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2000" kern="1200" dirty="0"/>
              <a:t>Médecin généraliste volontaire en zone isolée</a:t>
            </a:r>
            <a:endParaRPr lang="en-US" sz="2000" kern="1200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0CA5216-5E5A-4C32-9973-2F68BD99C2F4}"/>
              </a:ext>
            </a:extLst>
          </p:cNvPr>
          <p:cNvSpPr/>
          <p:nvPr/>
        </p:nvSpPr>
        <p:spPr>
          <a:xfrm>
            <a:off x="8622239" y="2080011"/>
            <a:ext cx="833364" cy="833364"/>
          </a:xfrm>
          <a:prstGeom prst="ellipse">
            <a:avLst/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1" name="Rectangle 10" descr="Teacher">
            <a:extLst>
              <a:ext uri="{FF2B5EF4-FFF2-40B4-BE49-F238E27FC236}">
                <a16:creationId xmlns:a16="http://schemas.microsoft.com/office/drawing/2014/main" id="{81A4353A-6428-4B28-98CA-BF64740A264F}"/>
              </a:ext>
            </a:extLst>
          </p:cNvPr>
          <p:cNvSpPr/>
          <p:nvPr/>
        </p:nvSpPr>
        <p:spPr>
          <a:xfrm>
            <a:off x="8797245" y="2255018"/>
            <a:ext cx="483351" cy="483351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orme libre : forme 18">
            <a:extLst>
              <a:ext uri="{FF2B5EF4-FFF2-40B4-BE49-F238E27FC236}">
                <a16:creationId xmlns:a16="http://schemas.microsoft.com/office/drawing/2014/main" id="{FEEE490E-A5B8-4A54-9DCD-FCE6A0179A50}"/>
              </a:ext>
            </a:extLst>
          </p:cNvPr>
          <p:cNvSpPr/>
          <p:nvPr/>
        </p:nvSpPr>
        <p:spPr>
          <a:xfrm>
            <a:off x="9634181" y="2080011"/>
            <a:ext cx="1964358" cy="833364"/>
          </a:xfrm>
          <a:custGeom>
            <a:avLst/>
            <a:gdLst>
              <a:gd name="connsiteX0" fmla="*/ 0 w 1964358"/>
              <a:gd name="connsiteY0" fmla="*/ 0 h 833364"/>
              <a:gd name="connsiteX1" fmla="*/ 1964358 w 1964358"/>
              <a:gd name="connsiteY1" fmla="*/ 0 h 833364"/>
              <a:gd name="connsiteX2" fmla="*/ 1964358 w 1964358"/>
              <a:gd name="connsiteY2" fmla="*/ 833364 h 833364"/>
              <a:gd name="connsiteX3" fmla="*/ 0 w 1964358"/>
              <a:gd name="connsiteY3" fmla="*/ 833364 h 833364"/>
              <a:gd name="connsiteX4" fmla="*/ 0 w 1964358"/>
              <a:gd name="connsiteY4" fmla="*/ 0 h 83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358" h="833364">
                <a:moveTo>
                  <a:pt x="0" y="0"/>
                </a:moveTo>
                <a:lnTo>
                  <a:pt x="1964358" y="0"/>
                </a:lnTo>
                <a:lnTo>
                  <a:pt x="1964358" y="833364"/>
                </a:lnTo>
                <a:lnTo>
                  <a:pt x="0" y="8333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l" defTabSz="6667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2000" kern="1200" dirty="0"/>
              <a:t>Formation initiale puis annuelle </a:t>
            </a:r>
            <a:endParaRPr lang="en-US" sz="2000" kern="1200" dirty="0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6B9E7D01-30BA-4279-9078-B87ADF5CD2A4}"/>
              </a:ext>
            </a:extLst>
          </p:cNvPr>
          <p:cNvSpPr/>
          <p:nvPr/>
        </p:nvSpPr>
        <p:spPr>
          <a:xfrm>
            <a:off x="5303663" y="3913898"/>
            <a:ext cx="833364" cy="833364"/>
          </a:xfrm>
          <a:prstGeom prst="ellipse">
            <a:avLst/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21" name="Rectangle 20" descr="Mountains">
            <a:extLst>
              <a:ext uri="{FF2B5EF4-FFF2-40B4-BE49-F238E27FC236}">
                <a16:creationId xmlns:a16="http://schemas.microsoft.com/office/drawing/2014/main" id="{CBD537F5-0845-4E4C-864B-6C4188007E6E}"/>
              </a:ext>
            </a:extLst>
          </p:cNvPr>
          <p:cNvSpPr/>
          <p:nvPr/>
        </p:nvSpPr>
        <p:spPr>
          <a:xfrm>
            <a:off x="5478670" y="4088904"/>
            <a:ext cx="483351" cy="483351"/>
          </a:xfrm>
          <a:prstGeom prst="rect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Forme libre : forme 21">
            <a:extLst>
              <a:ext uri="{FF2B5EF4-FFF2-40B4-BE49-F238E27FC236}">
                <a16:creationId xmlns:a16="http://schemas.microsoft.com/office/drawing/2014/main" id="{3AFC6DB7-2EC7-4AD0-AAB9-C580A7876819}"/>
              </a:ext>
            </a:extLst>
          </p:cNvPr>
          <p:cNvSpPr/>
          <p:nvPr/>
        </p:nvSpPr>
        <p:spPr>
          <a:xfrm>
            <a:off x="6315606" y="3913898"/>
            <a:ext cx="1964358" cy="833364"/>
          </a:xfrm>
          <a:custGeom>
            <a:avLst/>
            <a:gdLst>
              <a:gd name="connsiteX0" fmla="*/ 0 w 1964358"/>
              <a:gd name="connsiteY0" fmla="*/ 0 h 833364"/>
              <a:gd name="connsiteX1" fmla="*/ 1964358 w 1964358"/>
              <a:gd name="connsiteY1" fmla="*/ 0 h 833364"/>
              <a:gd name="connsiteX2" fmla="*/ 1964358 w 1964358"/>
              <a:gd name="connsiteY2" fmla="*/ 833364 h 833364"/>
              <a:gd name="connsiteX3" fmla="*/ 0 w 1964358"/>
              <a:gd name="connsiteY3" fmla="*/ 833364 h 833364"/>
              <a:gd name="connsiteX4" fmla="*/ 0 w 1964358"/>
              <a:gd name="connsiteY4" fmla="*/ 0 h 83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358" h="833364">
                <a:moveTo>
                  <a:pt x="0" y="0"/>
                </a:moveTo>
                <a:lnTo>
                  <a:pt x="1964358" y="0"/>
                </a:lnTo>
                <a:lnTo>
                  <a:pt x="1964358" y="833364"/>
                </a:lnTo>
                <a:lnTo>
                  <a:pt x="0" y="8333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l" defTabSz="5778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2000" kern="1200" dirty="0"/>
              <a:t>Réseau formé en 2003 (association des Médecins de Montagne Rhône-Alpes)</a:t>
            </a:r>
            <a:endParaRPr lang="en-US" sz="2000" dirty="0"/>
          </a:p>
          <a:p>
            <a:pPr marL="0" lvl="0" indent="0" algn="l" defTabSz="5778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r-FR" sz="2000" kern="1200" dirty="0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12654257-E6D7-421F-99C2-2F54FD4D0B45}"/>
              </a:ext>
            </a:extLst>
          </p:cNvPr>
          <p:cNvSpPr/>
          <p:nvPr/>
        </p:nvSpPr>
        <p:spPr>
          <a:xfrm>
            <a:off x="8622239" y="3913898"/>
            <a:ext cx="833364" cy="833364"/>
          </a:xfrm>
          <a:prstGeom prst="ellipse">
            <a:avLst/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38" name="Rectangle 37" descr="Venn Diagram">
            <a:extLst>
              <a:ext uri="{FF2B5EF4-FFF2-40B4-BE49-F238E27FC236}">
                <a16:creationId xmlns:a16="http://schemas.microsoft.com/office/drawing/2014/main" id="{4BB35E0A-F1A1-4C7D-B1BA-D1691C35A6B5}"/>
              </a:ext>
            </a:extLst>
          </p:cNvPr>
          <p:cNvSpPr/>
          <p:nvPr/>
        </p:nvSpPr>
        <p:spPr>
          <a:xfrm>
            <a:off x="8797245" y="4088904"/>
            <a:ext cx="483351" cy="483351"/>
          </a:xfrm>
          <a:prstGeom prst="rect">
            <a:avLst/>
          </a:prstGeom>
          <a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Forme libre : forme 39">
            <a:extLst>
              <a:ext uri="{FF2B5EF4-FFF2-40B4-BE49-F238E27FC236}">
                <a16:creationId xmlns:a16="http://schemas.microsoft.com/office/drawing/2014/main" id="{B75D4A0E-AE17-4A4F-B915-49035EC88C2F}"/>
              </a:ext>
            </a:extLst>
          </p:cNvPr>
          <p:cNvSpPr/>
          <p:nvPr/>
        </p:nvSpPr>
        <p:spPr>
          <a:xfrm>
            <a:off x="9634181" y="3913898"/>
            <a:ext cx="1964358" cy="833364"/>
          </a:xfrm>
          <a:custGeom>
            <a:avLst/>
            <a:gdLst>
              <a:gd name="connsiteX0" fmla="*/ 0 w 1964358"/>
              <a:gd name="connsiteY0" fmla="*/ 0 h 833364"/>
              <a:gd name="connsiteX1" fmla="*/ 1964358 w 1964358"/>
              <a:gd name="connsiteY1" fmla="*/ 0 h 833364"/>
              <a:gd name="connsiteX2" fmla="*/ 1964358 w 1964358"/>
              <a:gd name="connsiteY2" fmla="*/ 833364 h 833364"/>
              <a:gd name="connsiteX3" fmla="*/ 0 w 1964358"/>
              <a:gd name="connsiteY3" fmla="*/ 833364 h 833364"/>
              <a:gd name="connsiteX4" fmla="*/ 0 w 1964358"/>
              <a:gd name="connsiteY4" fmla="*/ 0 h 83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4358" h="833364">
                <a:moveTo>
                  <a:pt x="0" y="0"/>
                </a:moveTo>
                <a:lnTo>
                  <a:pt x="1964358" y="0"/>
                </a:lnTo>
                <a:lnTo>
                  <a:pt x="1964358" y="833364"/>
                </a:lnTo>
                <a:lnTo>
                  <a:pt x="0" y="8333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l" defTabSz="7556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2000" kern="1200" dirty="0"/>
              <a:t>Harmonisation des pratiques sur la région AURA débutée en 2018</a:t>
            </a:r>
            <a:endParaRPr lang="en-US" sz="2000" kern="1200" dirty="0"/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80536347-59FB-584D-97C3-1EA9393BC4E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296743" y="6332029"/>
            <a:ext cx="887883" cy="51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00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/>
      <p:bldP spid="22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028C4D-97E2-4BEC-9DDA-DCDB8BC03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Prises en charges incluses </a:t>
            </a:r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9C3A15C3-7922-4775-B1FE-77DD5C73BDC6}"/>
              </a:ext>
            </a:extLst>
          </p:cNvPr>
          <p:cNvSpPr/>
          <p:nvPr/>
        </p:nvSpPr>
        <p:spPr>
          <a:xfrm>
            <a:off x="2008278" y="1827539"/>
            <a:ext cx="3445764" cy="1208644"/>
          </a:xfrm>
          <a:custGeom>
            <a:avLst/>
            <a:gdLst>
              <a:gd name="connsiteX0" fmla="*/ 0 w 3445764"/>
              <a:gd name="connsiteY0" fmla="*/ 0 h 1208643"/>
              <a:gd name="connsiteX1" fmla="*/ 2841443 w 3445764"/>
              <a:gd name="connsiteY1" fmla="*/ 0 h 1208643"/>
              <a:gd name="connsiteX2" fmla="*/ 3445764 w 3445764"/>
              <a:gd name="connsiteY2" fmla="*/ 604322 h 1208643"/>
              <a:gd name="connsiteX3" fmla="*/ 2841443 w 3445764"/>
              <a:gd name="connsiteY3" fmla="*/ 1208643 h 1208643"/>
              <a:gd name="connsiteX4" fmla="*/ 0 w 3445764"/>
              <a:gd name="connsiteY4" fmla="*/ 1208643 h 1208643"/>
              <a:gd name="connsiteX5" fmla="*/ 0 w 3445764"/>
              <a:gd name="connsiteY5" fmla="*/ 0 h 1208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5764" h="1208643">
                <a:moveTo>
                  <a:pt x="3445764" y="1208642"/>
                </a:moveTo>
                <a:lnTo>
                  <a:pt x="604321" y="1208642"/>
                </a:lnTo>
                <a:lnTo>
                  <a:pt x="0" y="604321"/>
                </a:lnTo>
                <a:lnTo>
                  <a:pt x="604321" y="1"/>
                </a:lnTo>
                <a:lnTo>
                  <a:pt x="3445764" y="1"/>
                </a:lnTo>
                <a:lnTo>
                  <a:pt x="3445764" y="120864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35139" tIns="129540" rIns="241808" bIns="129541" numCol="1" spcCol="1270" anchor="ctr" anchorCtr="0">
            <a:noAutofit/>
          </a:bodyPr>
          <a:lstStyle/>
          <a:p>
            <a:pPr marL="0" lvl="0" indent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3400" kern="1200" dirty="0"/>
              <a:t>113 inclusions</a:t>
            </a:r>
          </a:p>
        </p:txBody>
      </p:sp>
      <p:sp>
        <p:nvSpPr>
          <p:cNvPr id="9" name="Ellipse 8" descr="Trousse de premiers secours">
            <a:extLst>
              <a:ext uri="{FF2B5EF4-FFF2-40B4-BE49-F238E27FC236}">
                <a16:creationId xmlns:a16="http://schemas.microsoft.com/office/drawing/2014/main" id="{1936041D-BE83-4C47-8743-D4CA4DD7F844}"/>
              </a:ext>
            </a:extLst>
          </p:cNvPr>
          <p:cNvSpPr/>
          <p:nvPr/>
        </p:nvSpPr>
        <p:spPr>
          <a:xfrm>
            <a:off x="1403957" y="1827539"/>
            <a:ext cx="1208643" cy="1208643"/>
          </a:xfrm>
          <a:prstGeom prst="ellipse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effectLst>
            <a:innerShdw blurRad="152400">
              <a:prstClr val="black"/>
            </a:inn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BFE978A0-A352-4F53-A276-9EE84F4D387C}"/>
              </a:ext>
            </a:extLst>
          </p:cNvPr>
          <p:cNvSpPr/>
          <p:nvPr/>
        </p:nvSpPr>
        <p:spPr>
          <a:xfrm>
            <a:off x="2008278" y="3396971"/>
            <a:ext cx="3445764" cy="1208644"/>
          </a:xfrm>
          <a:custGeom>
            <a:avLst/>
            <a:gdLst>
              <a:gd name="connsiteX0" fmla="*/ 0 w 3445764"/>
              <a:gd name="connsiteY0" fmla="*/ 0 h 1208643"/>
              <a:gd name="connsiteX1" fmla="*/ 2841443 w 3445764"/>
              <a:gd name="connsiteY1" fmla="*/ 0 h 1208643"/>
              <a:gd name="connsiteX2" fmla="*/ 3445764 w 3445764"/>
              <a:gd name="connsiteY2" fmla="*/ 604322 h 1208643"/>
              <a:gd name="connsiteX3" fmla="*/ 2841443 w 3445764"/>
              <a:gd name="connsiteY3" fmla="*/ 1208643 h 1208643"/>
              <a:gd name="connsiteX4" fmla="*/ 0 w 3445764"/>
              <a:gd name="connsiteY4" fmla="*/ 1208643 h 1208643"/>
              <a:gd name="connsiteX5" fmla="*/ 0 w 3445764"/>
              <a:gd name="connsiteY5" fmla="*/ 0 h 1208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5764" h="1208643">
                <a:moveTo>
                  <a:pt x="3445764" y="1208642"/>
                </a:moveTo>
                <a:lnTo>
                  <a:pt x="604321" y="1208642"/>
                </a:lnTo>
                <a:lnTo>
                  <a:pt x="0" y="604321"/>
                </a:lnTo>
                <a:lnTo>
                  <a:pt x="604321" y="1"/>
                </a:lnTo>
                <a:lnTo>
                  <a:pt x="3445764" y="1"/>
                </a:lnTo>
                <a:lnTo>
                  <a:pt x="3445764" y="12086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35139" tIns="129541" rIns="241808" bIns="129540" numCol="1" spcCol="1270" anchor="ctr" anchorCtr="0">
            <a:noAutofit/>
          </a:bodyPr>
          <a:lstStyle/>
          <a:p>
            <a:pPr marL="0" lvl="0" indent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3400" kern="1200" dirty="0"/>
              <a:t>Âge médian 46 ans</a:t>
            </a:r>
          </a:p>
        </p:txBody>
      </p:sp>
      <p:sp>
        <p:nvSpPr>
          <p:cNvPr id="11" name="Ellipse 10" descr="Enfant avec ballon">
            <a:extLst>
              <a:ext uri="{FF2B5EF4-FFF2-40B4-BE49-F238E27FC236}">
                <a16:creationId xmlns:a16="http://schemas.microsoft.com/office/drawing/2014/main" id="{DA20BB1B-C56E-4AD5-89A2-982691DFCDD8}"/>
              </a:ext>
            </a:extLst>
          </p:cNvPr>
          <p:cNvSpPr/>
          <p:nvPr/>
        </p:nvSpPr>
        <p:spPr>
          <a:xfrm>
            <a:off x="1403957" y="3396972"/>
            <a:ext cx="1208643" cy="1208643"/>
          </a:xfrm>
          <a:prstGeom prst="ellipse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a:blipFill>
          <a:effectLst>
            <a:innerShdw blurRad="152400">
              <a:prstClr val="black"/>
            </a:inn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orme libre : forme 11">
            <a:extLst>
              <a:ext uri="{FF2B5EF4-FFF2-40B4-BE49-F238E27FC236}">
                <a16:creationId xmlns:a16="http://schemas.microsoft.com/office/drawing/2014/main" id="{762091D5-B7CD-40FC-8EF6-D78FD076E614}"/>
              </a:ext>
            </a:extLst>
          </p:cNvPr>
          <p:cNvSpPr/>
          <p:nvPr/>
        </p:nvSpPr>
        <p:spPr>
          <a:xfrm>
            <a:off x="2008278" y="4966403"/>
            <a:ext cx="3445764" cy="1208644"/>
          </a:xfrm>
          <a:custGeom>
            <a:avLst/>
            <a:gdLst>
              <a:gd name="connsiteX0" fmla="*/ 0 w 3445764"/>
              <a:gd name="connsiteY0" fmla="*/ 0 h 1208643"/>
              <a:gd name="connsiteX1" fmla="*/ 2841443 w 3445764"/>
              <a:gd name="connsiteY1" fmla="*/ 0 h 1208643"/>
              <a:gd name="connsiteX2" fmla="*/ 3445764 w 3445764"/>
              <a:gd name="connsiteY2" fmla="*/ 604322 h 1208643"/>
              <a:gd name="connsiteX3" fmla="*/ 2841443 w 3445764"/>
              <a:gd name="connsiteY3" fmla="*/ 1208643 h 1208643"/>
              <a:gd name="connsiteX4" fmla="*/ 0 w 3445764"/>
              <a:gd name="connsiteY4" fmla="*/ 1208643 h 1208643"/>
              <a:gd name="connsiteX5" fmla="*/ 0 w 3445764"/>
              <a:gd name="connsiteY5" fmla="*/ 0 h 1208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5764" h="1208643">
                <a:moveTo>
                  <a:pt x="3445764" y="1208642"/>
                </a:moveTo>
                <a:lnTo>
                  <a:pt x="604321" y="1208642"/>
                </a:lnTo>
                <a:lnTo>
                  <a:pt x="0" y="604321"/>
                </a:lnTo>
                <a:lnTo>
                  <a:pt x="604321" y="1"/>
                </a:lnTo>
                <a:lnTo>
                  <a:pt x="3445764" y="1"/>
                </a:lnTo>
                <a:lnTo>
                  <a:pt x="3445764" y="120864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35139" tIns="129541" rIns="241808" bIns="129540" numCol="1" spcCol="1270" anchor="ctr" anchorCtr="0">
            <a:noAutofit/>
          </a:bodyPr>
          <a:lstStyle/>
          <a:p>
            <a:pPr marL="0" lvl="0" indent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3400" kern="1200" dirty="0"/>
              <a:t>72% d’hommes</a:t>
            </a:r>
          </a:p>
        </p:txBody>
      </p:sp>
      <p:sp>
        <p:nvSpPr>
          <p:cNvPr id="13" name="Ellipse 12" descr="Masculin">
            <a:extLst>
              <a:ext uri="{FF2B5EF4-FFF2-40B4-BE49-F238E27FC236}">
                <a16:creationId xmlns:a16="http://schemas.microsoft.com/office/drawing/2014/main" id="{5D2A1B54-2EEB-4F45-A2DF-1B21035E8C74}"/>
              </a:ext>
            </a:extLst>
          </p:cNvPr>
          <p:cNvSpPr/>
          <p:nvPr/>
        </p:nvSpPr>
        <p:spPr>
          <a:xfrm>
            <a:off x="1403957" y="4966404"/>
            <a:ext cx="1208643" cy="1208643"/>
          </a:xfrm>
          <a:prstGeom prst="ellipse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a:blipFill>
          <a:effectLst>
            <a:innerShdw blurRad="152400">
              <a:prstClr val="black"/>
            </a:inn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5" name="Espace réservé du contenu 5">
            <a:extLst>
              <a:ext uri="{FF2B5EF4-FFF2-40B4-BE49-F238E27FC236}">
                <a16:creationId xmlns:a16="http://schemas.microsoft.com/office/drawing/2014/main" id="{3081D446-B4F3-4F69-BE63-1A773134DB4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38306865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14" name="Image 13">
            <a:extLst>
              <a:ext uri="{FF2B5EF4-FFF2-40B4-BE49-F238E27FC236}">
                <a16:creationId xmlns:a16="http://schemas.microsoft.com/office/drawing/2014/main" id="{13EEDE9F-97A3-6B40-B544-70B5A46050B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296743" y="6332029"/>
            <a:ext cx="887883" cy="51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33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638B808-3128-4131-916F-713C3B7F2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331534" cy="6858000"/>
          </a:xfrm>
          <a:custGeom>
            <a:avLst/>
            <a:gdLst>
              <a:gd name="connsiteX0" fmla="*/ 5331534 w 5331534"/>
              <a:gd name="connsiteY0" fmla="*/ 0 h 6858000"/>
              <a:gd name="connsiteX1" fmla="*/ 69075 w 5331534"/>
              <a:gd name="connsiteY1" fmla="*/ 0 h 6858000"/>
              <a:gd name="connsiteX2" fmla="*/ 35131 w 5331534"/>
              <a:gd name="connsiteY2" fmla="*/ 267128 h 6858000"/>
              <a:gd name="connsiteX3" fmla="*/ 0 w 5331534"/>
              <a:gd name="connsiteY3" fmla="*/ 962845 h 6858000"/>
              <a:gd name="connsiteX4" fmla="*/ 3276103 w 5331534"/>
              <a:gd name="connsiteY4" fmla="*/ 6782205 h 6858000"/>
              <a:gd name="connsiteX5" fmla="*/ 3407923 w 5331534"/>
              <a:gd name="connsiteY5" fmla="*/ 6858000 h 6858000"/>
              <a:gd name="connsiteX6" fmla="*/ 5331534 w 533153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31534" h="6858000">
                <a:moveTo>
                  <a:pt x="5331534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5331534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9928CB4-FA8A-471E-A802-B1B3E34FD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173318" cy="6860381"/>
          </a:xfrm>
          <a:custGeom>
            <a:avLst/>
            <a:gdLst>
              <a:gd name="connsiteX0" fmla="*/ 0 w 5203198"/>
              <a:gd name="connsiteY0" fmla="*/ 0 h 6858000"/>
              <a:gd name="connsiteX1" fmla="*/ 5142946 w 5203198"/>
              <a:gd name="connsiteY1" fmla="*/ 0 h 6858000"/>
              <a:gd name="connsiteX2" fmla="*/ 5161772 w 5203198"/>
              <a:gd name="connsiteY2" fmla="*/ 133740 h 6858000"/>
              <a:gd name="connsiteX3" fmla="*/ 5203198 w 5203198"/>
              <a:gd name="connsiteY3" fmla="*/ 874296 h 6858000"/>
              <a:gd name="connsiteX4" fmla="*/ 1980154 w 5203198"/>
              <a:gd name="connsiteY4" fmla="*/ 6678378 h 6858000"/>
              <a:gd name="connsiteX5" fmla="*/ 1700330 w 5203198"/>
              <a:gd name="connsiteY5" fmla="*/ 6858000 h 6858000"/>
              <a:gd name="connsiteX6" fmla="*/ 0 w 5203198"/>
              <a:gd name="connsiteY6" fmla="*/ 6858000 h 6858000"/>
              <a:gd name="connsiteX0" fmla="*/ 0 w 5203198"/>
              <a:gd name="connsiteY0" fmla="*/ 2381 h 6860381"/>
              <a:gd name="connsiteX1" fmla="*/ 5135802 w 5203198"/>
              <a:gd name="connsiteY1" fmla="*/ 0 h 6860381"/>
              <a:gd name="connsiteX2" fmla="*/ 5161772 w 5203198"/>
              <a:gd name="connsiteY2" fmla="*/ 136121 h 6860381"/>
              <a:gd name="connsiteX3" fmla="*/ 5203198 w 5203198"/>
              <a:gd name="connsiteY3" fmla="*/ 876677 h 6860381"/>
              <a:gd name="connsiteX4" fmla="*/ 1980154 w 5203198"/>
              <a:gd name="connsiteY4" fmla="*/ 6680759 h 6860381"/>
              <a:gd name="connsiteX5" fmla="*/ 1700330 w 5203198"/>
              <a:gd name="connsiteY5" fmla="*/ 6860381 h 6860381"/>
              <a:gd name="connsiteX6" fmla="*/ 0 w 5203198"/>
              <a:gd name="connsiteY6" fmla="*/ 6860381 h 6860381"/>
              <a:gd name="connsiteX7" fmla="*/ 0 w 5203198"/>
              <a:gd name="connsiteY7" fmla="*/ 2381 h 6860381"/>
              <a:gd name="connsiteX0" fmla="*/ 0 w 5203198"/>
              <a:gd name="connsiteY0" fmla="*/ 2381 h 6860381"/>
              <a:gd name="connsiteX1" fmla="*/ 5142946 w 5203198"/>
              <a:gd name="connsiteY1" fmla="*/ 0 h 6860381"/>
              <a:gd name="connsiteX2" fmla="*/ 5161772 w 5203198"/>
              <a:gd name="connsiteY2" fmla="*/ 136121 h 6860381"/>
              <a:gd name="connsiteX3" fmla="*/ 5203198 w 5203198"/>
              <a:gd name="connsiteY3" fmla="*/ 876677 h 6860381"/>
              <a:gd name="connsiteX4" fmla="*/ 1980154 w 5203198"/>
              <a:gd name="connsiteY4" fmla="*/ 6680759 h 6860381"/>
              <a:gd name="connsiteX5" fmla="*/ 1700330 w 5203198"/>
              <a:gd name="connsiteY5" fmla="*/ 6860381 h 6860381"/>
              <a:gd name="connsiteX6" fmla="*/ 0 w 5203198"/>
              <a:gd name="connsiteY6" fmla="*/ 6860381 h 6860381"/>
              <a:gd name="connsiteX7" fmla="*/ 0 w 5203198"/>
              <a:gd name="connsiteY7" fmla="*/ 2381 h 6860381"/>
              <a:gd name="connsiteX0" fmla="*/ 0 w 5203198"/>
              <a:gd name="connsiteY0" fmla="*/ 2381 h 6860381"/>
              <a:gd name="connsiteX1" fmla="*/ 5142946 w 5203198"/>
              <a:gd name="connsiteY1" fmla="*/ 0 h 6860381"/>
              <a:gd name="connsiteX2" fmla="*/ 5161772 w 5203198"/>
              <a:gd name="connsiteY2" fmla="*/ 136121 h 6860381"/>
              <a:gd name="connsiteX3" fmla="*/ 5203198 w 5203198"/>
              <a:gd name="connsiteY3" fmla="*/ 876677 h 6860381"/>
              <a:gd name="connsiteX4" fmla="*/ 1980154 w 5203198"/>
              <a:gd name="connsiteY4" fmla="*/ 6680759 h 6860381"/>
              <a:gd name="connsiteX5" fmla="*/ 1678899 w 5203198"/>
              <a:gd name="connsiteY5" fmla="*/ 6860381 h 6860381"/>
              <a:gd name="connsiteX6" fmla="*/ 0 w 5203198"/>
              <a:gd name="connsiteY6" fmla="*/ 6860381 h 6860381"/>
              <a:gd name="connsiteX7" fmla="*/ 0 w 5203198"/>
              <a:gd name="connsiteY7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03198" h="6860381">
                <a:moveTo>
                  <a:pt x="0" y="2381"/>
                </a:moveTo>
                <a:lnTo>
                  <a:pt x="5142946" y="0"/>
                </a:lnTo>
                <a:cubicBezTo>
                  <a:pt x="5149221" y="44580"/>
                  <a:pt x="5155497" y="91541"/>
                  <a:pt x="5161772" y="136121"/>
                </a:cubicBezTo>
                <a:cubicBezTo>
                  <a:pt x="5189165" y="379610"/>
                  <a:pt x="5203198" y="626664"/>
                  <a:pt x="5203198" y="876677"/>
                </a:cubicBezTo>
                <a:cubicBezTo>
                  <a:pt x="5203198" y="3251799"/>
                  <a:pt x="3936740" y="5359908"/>
                  <a:pt x="1980154" y="6680759"/>
                </a:cubicBezTo>
                <a:lnTo>
                  <a:pt x="1678899" y="6860381"/>
                </a:lnTo>
                <a:lnTo>
                  <a:pt x="0" y="6860381"/>
                </a:lnTo>
                <a:lnTo>
                  <a:pt x="0" y="238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C83F759-FDA7-4E7B-911B-50C9390EB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513977"/>
            <a:ext cx="3591964" cy="3475564"/>
          </a:xfrm>
        </p:spPr>
        <p:txBody>
          <a:bodyPr>
            <a:normAutofit/>
          </a:bodyPr>
          <a:lstStyle/>
          <a:p>
            <a:r>
              <a:rPr lang="fr-FR">
                <a:solidFill>
                  <a:schemeClr val="bg1"/>
                </a:solidFill>
              </a:rPr>
              <a:t>Critère de jugement principal </a:t>
            </a:r>
          </a:p>
        </p:txBody>
      </p:sp>
      <p:pic>
        <p:nvPicPr>
          <p:cNvPr id="2050" name="Graphique 1" descr="Titre : SCA ST+ - Description : hzrh">
            <a:extLst>
              <a:ext uri="{FF2B5EF4-FFF2-40B4-BE49-F238E27FC236}">
                <a16:creationId xmlns:a16="http://schemas.microsoft.com/office/drawing/2014/main" id="{8591F6B2-5BE0-49B2-8651-962FFDB11FDF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0"/>
          <a:stretch>
            <a:fillRect/>
          </a:stretch>
        </p:blipFill>
        <p:spPr bwMode="auto">
          <a:xfrm>
            <a:off x="6095996" y="1445732"/>
            <a:ext cx="5601512" cy="4063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47FE4695-F346-B541-9477-8ECB795B6F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96743" y="6332029"/>
            <a:ext cx="887883" cy="51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8309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99AE2756-0FC4-4155-83E7-58AAAB63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5689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247AB924-1B87-43FC-B7C7-B112D5C51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92D04AB-ED02-43CF-B09C-698018987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600">
                <a:solidFill>
                  <a:srgbClr val="FFFFFF"/>
                </a:solidFill>
              </a:rPr>
              <a:t>Critère de jugement principal par pathologie</a:t>
            </a:r>
          </a:p>
        </p:txBody>
      </p:sp>
      <p:pic>
        <p:nvPicPr>
          <p:cNvPr id="1026" name="Graphique 1" descr="Titre : SCA ST+ - Description : hzrh">
            <a:extLst>
              <a:ext uri="{FF2B5EF4-FFF2-40B4-BE49-F238E27FC236}">
                <a16:creationId xmlns:a16="http://schemas.microsoft.com/office/drawing/2014/main" id="{EECDCAC5-2563-4D7C-95C2-B159465ECCBD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040" y="1073330"/>
            <a:ext cx="3425609" cy="246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Graphique 1" descr="Titre : SCA ST+ - Description : hzrh">
            <a:extLst>
              <a:ext uri="{FF2B5EF4-FFF2-40B4-BE49-F238E27FC236}">
                <a16:creationId xmlns:a16="http://schemas.microsoft.com/office/drawing/2014/main" id="{E4C08557-068F-449A-B2D7-5D07E64915E9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85729" y="1070553"/>
            <a:ext cx="3433324" cy="2471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18DC98F-4057-4645-B948-F604F39A9C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53400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Graphique 1" descr="Titre : SCA ST+ - Description : hzrh">
            <a:extLst>
              <a:ext uri="{FF2B5EF4-FFF2-40B4-BE49-F238E27FC236}">
                <a16:creationId xmlns:a16="http://schemas.microsoft.com/office/drawing/2014/main" id="{4E57CB8A-7885-4B0B-8068-4EB6A530788F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9725" y="1096254"/>
            <a:ext cx="3423916" cy="2465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AD2B705-4A9B-408D-AA80-4F41045E0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>
            <a:extLst>
              <a:ext uri="{FF2B5EF4-FFF2-40B4-BE49-F238E27FC236}">
                <a16:creationId xmlns:a16="http://schemas.microsoft.com/office/drawing/2014/main" id="{F46AF4E2-2470-8F43-AD47-B8F67C3942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96743" y="6332029"/>
            <a:ext cx="887883" cy="51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00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C11B01-946A-4A7A-9100-9F047D218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2" y="308800"/>
            <a:ext cx="10515600" cy="1325563"/>
          </a:xfrm>
        </p:spPr>
        <p:txBody>
          <a:bodyPr/>
          <a:lstStyle/>
          <a:p>
            <a:r>
              <a:rPr lang="fr-FR" dirty="0"/>
              <a:t>Critères de jugement secondaire</a:t>
            </a:r>
          </a:p>
        </p:txBody>
      </p:sp>
      <p:sp>
        <p:nvSpPr>
          <p:cNvPr id="4" name="Espace réservé du contenu 3" hidden="1">
            <a:extLst>
              <a:ext uri="{FF2B5EF4-FFF2-40B4-BE49-F238E27FC236}">
                <a16:creationId xmlns:a16="http://schemas.microsoft.com/office/drawing/2014/main" id="{FEAE1BD7-6EB9-47D3-B5D6-967E763FE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62942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fr-FR" sz="2500" b="1" dirty="0"/>
              <a:t>Conditionnement</a:t>
            </a:r>
            <a:r>
              <a:rPr lang="fr-FR" dirty="0"/>
              <a:t> </a:t>
            </a:r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5" name="Espace réservé du contenu 8">
            <a:extLst>
              <a:ext uri="{FF2B5EF4-FFF2-40B4-BE49-F238E27FC236}">
                <a16:creationId xmlns:a16="http://schemas.microsoft.com/office/drawing/2014/main" id="{D0E07386-0893-4F0E-8B3A-2F65CA542D7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48967421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age 6" descr="Une image contenant objet&#10;&#10;Description générée automatiquement">
            <a:extLst>
              <a:ext uri="{FF2B5EF4-FFF2-40B4-BE49-F238E27FC236}">
                <a16:creationId xmlns:a16="http://schemas.microsoft.com/office/drawing/2014/main" id="{ACD94F28-0A03-4E64-ACC5-5B096E7DE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312" y="2481261"/>
            <a:ext cx="2762250" cy="1657350"/>
          </a:xfrm>
          <a:prstGeom prst="rect">
            <a:avLst/>
          </a:prstGeom>
          <a:effectLst>
            <a:glow rad="381000">
              <a:schemeClr val="accent6">
                <a:satMod val="175000"/>
              </a:schemeClr>
            </a:glow>
          </a:effectLst>
        </p:spPr>
      </p:pic>
      <p:pic>
        <p:nvPicPr>
          <p:cNvPr id="9" name="Image 8" descr="Une image contenant signe, extérieur, vert, rue&#10;&#10;Description générée automatiquement">
            <a:extLst>
              <a:ext uri="{FF2B5EF4-FFF2-40B4-BE49-F238E27FC236}">
                <a16:creationId xmlns:a16="http://schemas.microsoft.com/office/drawing/2014/main" id="{8B0259C1-5517-42F9-B584-BEB8731A8D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715" y="2929731"/>
            <a:ext cx="2143125" cy="2143125"/>
          </a:xfrm>
          <a:prstGeom prst="rect">
            <a:avLst/>
          </a:prstGeom>
          <a:effectLst>
            <a:glow rad="381000">
              <a:schemeClr val="accent6">
                <a:satMod val="175000"/>
              </a:schemeClr>
            </a:glow>
          </a:effectLst>
        </p:spPr>
      </p:pic>
      <p:pic>
        <p:nvPicPr>
          <p:cNvPr id="11" name="Image 10" descr="Une image contenant femme, assis, tenant, fille&#10;&#10;Description générée automatiquement">
            <a:extLst>
              <a:ext uri="{FF2B5EF4-FFF2-40B4-BE49-F238E27FC236}">
                <a16:creationId xmlns:a16="http://schemas.microsoft.com/office/drawing/2014/main" id="{35E15EFB-95B3-4979-92A8-6765E0C200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780" y="4084634"/>
            <a:ext cx="2170651" cy="1419225"/>
          </a:xfrm>
          <a:prstGeom prst="rect">
            <a:avLst/>
          </a:prstGeom>
          <a:effectLst>
            <a:glow rad="381000">
              <a:schemeClr val="accent6">
                <a:satMod val="175000"/>
              </a:schemeClr>
            </a:glow>
          </a:effectLst>
        </p:spPr>
      </p:pic>
      <p:pic>
        <p:nvPicPr>
          <p:cNvPr id="13" name="Image 12" descr="Une image contenant intérieur, personne, table, assis&#10;&#10;Description générée automatiquement">
            <a:extLst>
              <a:ext uri="{FF2B5EF4-FFF2-40B4-BE49-F238E27FC236}">
                <a16:creationId xmlns:a16="http://schemas.microsoft.com/office/drawing/2014/main" id="{55E8E2A9-045F-4FC1-976A-3BE14359946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815" y="3436089"/>
            <a:ext cx="1636767" cy="1636767"/>
          </a:xfrm>
          <a:prstGeom prst="rect">
            <a:avLst/>
          </a:prstGeom>
          <a:effectLst>
            <a:glow rad="381000">
              <a:schemeClr val="accent6">
                <a:satMod val="175000"/>
              </a:schemeClr>
            </a:glow>
          </a:effectLst>
        </p:spPr>
      </p:pic>
      <p:pic>
        <p:nvPicPr>
          <p:cNvPr id="15" name="Image 14" descr="Une image contenant jouet, intérieur, assis, orange&#10;&#10;Description générée automatiquement">
            <a:extLst>
              <a:ext uri="{FF2B5EF4-FFF2-40B4-BE49-F238E27FC236}">
                <a16:creationId xmlns:a16="http://schemas.microsoft.com/office/drawing/2014/main" id="{AF9ADBF7-1CC3-4979-B33D-F0741F1492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2186" y="2491527"/>
            <a:ext cx="2352717" cy="1619250"/>
          </a:xfrm>
          <a:prstGeom prst="rect">
            <a:avLst/>
          </a:prstGeom>
          <a:effectLst>
            <a:glow rad="381000">
              <a:schemeClr val="accent6">
                <a:satMod val="175000"/>
              </a:schemeClr>
            </a:glow>
          </a:effec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AB1CCFF1-5DA5-46B5-B804-CA9EF8B1CF20}"/>
              </a:ext>
            </a:extLst>
          </p:cNvPr>
          <p:cNvSpPr/>
          <p:nvPr/>
        </p:nvSpPr>
        <p:spPr>
          <a:xfrm>
            <a:off x="6172202" y="1825625"/>
            <a:ext cx="2571794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500" b="1" dirty="0"/>
              <a:t>Conditionnement</a:t>
            </a:r>
            <a:r>
              <a:rPr lang="fr-FR" b="1" dirty="0"/>
              <a:t> </a:t>
            </a:r>
            <a:endParaRPr lang="fr-FR" dirty="0"/>
          </a:p>
        </p:txBody>
      </p:sp>
      <p:pic>
        <p:nvPicPr>
          <p:cNvPr id="21" name="Image 20" descr="Une image contenant personne, pièce, assis, homme&#10;&#10;Description générée automatiquement">
            <a:extLst>
              <a:ext uri="{FF2B5EF4-FFF2-40B4-BE49-F238E27FC236}">
                <a16:creationId xmlns:a16="http://schemas.microsoft.com/office/drawing/2014/main" id="{C344056C-C088-434A-8ADD-3A4BA24C0CF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699" y="3044081"/>
            <a:ext cx="2619375" cy="1743075"/>
          </a:xfrm>
          <a:prstGeom prst="rect">
            <a:avLst/>
          </a:prstGeom>
          <a:effectLst>
            <a:glow rad="381000">
              <a:srgbClr val="FF0000"/>
            </a:glow>
          </a:effectLst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8F31B3E8-B68D-46B3-9DB8-3C7C275D028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436" y="3629868"/>
            <a:ext cx="2143125" cy="2143125"/>
          </a:xfrm>
          <a:prstGeom prst="rect">
            <a:avLst/>
          </a:prstGeom>
          <a:effectLst>
            <a:glow rad="381000">
              <a:srgbClr val="FF0000"/>
            </a:glow>
          </a:effectLst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97C39A18-7B26-814D-9ED2-537CA1A5B11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296743" y="6332029"/>
            <a:ext cx="887883" cy="51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27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A36968A-2D77-4388-A81E-F40E89DC77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65" b="7865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4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4090981-7809-4905-A756-DBB3ED611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fr-FR" sz="3600" dirty="0"/>
              <a:t>Discussion prise en charge des SCA ST+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F17FC0-B5FF-48F2-B001-9F9F3EECF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anchor="ctr">
            <a:normAutofit/>
          </a:bodyPr>
          <a:lstStyle/>
          <a:p>
            <a:pPr>
              <a:buClr>
                <a:srgbClr val="C00000"/>
              </a:buClr>
            </a:pPr>
            <a:r>
              <a:rPr lang="fr-FR" sz="2400" dirty="0"/>
              <a:t>Diagnostic excellent </a:t>
            </a:r>
          </a:p>
          <a:p>
            <a:pPr>
              <a:buClr>
                <a:srgbClr val="C00000"/>
              </a:buClr>
            </a:pPr>
            <a:endParaRPr lang="fr-FR" sz="2400" dirty="0"/>
          </a:p>
          <a:p>
            <a:pPr>
              <a:buClr>
                <a:srgbClr val="C00000"/>
              </a:buClr>
            </a:pPr>
            <a:r>
              <a:rPr lang="fr-FR" sz="2400" dirty="0"/>
              <a:t>Conditionnement optimal </a:t>
            </a:r>
          </a:p>
          <a:p>
            <a:pPr>
              <a:buClr>
                <a:srgbClr val="C00000"/>
              </a:buClr>
            </a:pPr>
            <a:endParaRPr lang="fr-FR" sz="2400" dirty="0"/>
          </a:p>
          <a:p>
            <a:pPr>
              <a:buClr>
                <a:srgbClr val="C00000"/>
              </a:buClr>
            </a:pPr>
            <a:r>
              <a:rPr lang="fr-FR" sz="2400" dirty="0"/>
              <a:t>Thérapeutique maîtrisée mais peu encouragée par la régulation </a:t>
            </a:r>
          </a:p>
        </p:txBody>
      </p:sp>
      <p:pic>
        <p:nvPicPr>
          <p:cNvPr id="6" name="Graphique 5" descr="Coche">
            <a:extLst>
              <a:ext uri="{FF2B5EF4-FFF2-40B4-BE49-F238E27FC236}">
                <a16:creationId xmlns:a16="http://schemas.microsoft.com/office/drawing/2014/main" id="{62D350E9-98BF-4483-BE19-3ABE6C0889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94490" y="3245358"/>
            <a:ext cx="640080" cy="640080"/>
          </a:xfrm>
          <a:prstGeom prst="rect">
            <a:avLst/>
          </a:prstGeom>
        </p:spPr>
      </p:pic>
      <p:pic>
        <p:nvPicPr>
          <p:cNvPr id="10" name="Graphique 9" descr="Coche">
            <a:extLst>
              <a:ext uri="{FF2B5EF4-FFF2-40B4-BE49-F238E27FC236}">
                <a16:creationId xmlns:a16="http://schemas.microsoft.com/office/drawing/2014/main" id="{2D8149E6-EF20-4347-9478-4A77B20191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58418" y="4172479"/>
            <a:ext cx="640080" cy="640080"/>
          </a:xfrm>
          <a:prstGeom prst="rect">
            <a:avLst/>
          </a:prstGeom>
        </p:spPr>
      </p:pic>
      <p:pic>
        <p:nvPicPr>
          <p:cNvPr id="8" name="Graphique 7" descr="Fermer">
            <a:extLst>
              <a:ext uri="{FF2B5EF4-FFF2-40B4-BE49-F238E27FC236}">
                <a16:creationId xmlns:a16="http://schemas.microsoft.com/office/drawing/2014/main" id="{44566352-2EB7-4714-93F0-C58A3D7F55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91476" y="5975821"/>
            <a:ext cx="640080" cy="64008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7AD578BA-BDCF-724B-AF75-A287D2611BE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296743" y="6332029"/>
            <a:ext cx="887883" cy="51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021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4D5661D2-0DEF-4771-A9CE-542D8730D2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65" b="7865"/>
          <a:stretch/>
        </p:blipFill>
        <p:spPr>
          <a:xfrm>
            <a:off x="0" y="0"/>
            <a:ext cx="12192000" cy="6857990"/>
          </a:xfrm>
          <a:prstGeom prst="rect">
            <a:avLst/>
          </a:prstGeom>
        </p:spPr>
      </p:pic>
      <p:sp>
        <p:nvSpPr>
          <p:cNvPr id="20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40087BEC-38F0-4CEE-BB81-A37EB8661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563" y="1913952"/>
            <a:ext cx="5114925" cy="1342754"/>
          </a:xfrm>
          <a:prstGeom prst="ellipse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3600" dirty="0"/>
              <a:t>Discussion </a:t>
            </a:r>
            <a:r>
              <a:rPr lang="en-US" sz="3600" dirty="0" err="1"/>
              <a:t>prise</a:t>
            </a:r>
            <a:r>
              <a:rPr lang="en-US" sz="3600" dirty="0"/>
              <a:t> </a:t>
            </a:r>
            <a:r>
              <a:rPr lang="en-US" sz="3600" dirty="0" err="1"/>
              <a:t>en</a:t>
            </a:r>
            <a:r>
              <a:rPr lang="en-US" sz="3600" dirty="0"/>
              <a:t> charge des ACR 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50DF7DD5-6FEC-426D-B083-9D5CA389F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anchor="ctr">
            <a:normAutofit/>
          </a:bodyPr>
          <a:lstStyle/>
          <a:p>
            <a:pPr>
              <a:buClr>
                <a:srgbClr val="C00000"/>
              </a:buClr>
            </a:pPr>
            <a:r>
              <a:rPr lang="en-US" sz="2400" dirty="0"/>
              <a:t>Diagnostic evident </a:t>
            </a:r>
          </a:p>
          <a:p>
            <a:pPr>
              <a:buClr>
                <a:srgbClr val="C00000"/>
              </a:buClr>
            </a:pPr>
            <a:r>
              <a:rPr lang="en-US" sz="2400" dirty="0" err="1"/>
              <a:t>Conditionnement</a:t>
            </a:r>
            <a:r>
              <a:rPr lang="en-US" sz="2400" dirty="0"/>
              <a:t> à </a:t>
            </a:r>
            <a:r>
              <a:rPr lang="en-US" sz="2400" dirty="0" err="1"/>
              <a:t>améliorer</a:t>
            </a:r>
            <a:r>
              <a:rPr lang="en-US" sz="2400" dirty="0"/>
              <a:t> (</a:t>
            </a:r>
            <a:r>
              <a:rPr lang="en-US" sz="2400" dirty="0" err="1"/>
              <a:t>contrôle</a:t>
            </a:r>
            <a:r>
              <a:rPr lang="en-US" sz="2400" dirty="0"/>
              <a:t> VAS)</a:t>
            </a:r>
          </a:p>
          <a:p>
            <a:pPr>
              <a:buClr>
                <a:srgbClr val="C00000"/>
              </a:buClr>
            </a:pPr>
            <a:r>
              <a:rPr lang="en-US" sz="2400" dirty="0" err="1"/>
              <a:t>Thérapeutique</a:t>
            </a:r>
            <a:r>
              <a:rPr lang="en-US" sz="2400" dirty="0"/>
              <a:t> </a:t>
            </a:r>
            <a:r>
              <a:rPr lang="en-US" sz="2400" dirty="0" err="1"/>
              <a:t>optimale</a:t>
            </a:r>
            <a:r>
              <a:rPr lang="en-US" sz="2400" dirty="0"/>
              <a:t> </a:t>
            </a:r>
          </a:p>
          <a:p>
            <a:pPr>
              <a:buClr>
                <a:srgbClr val="C00000"/>
              </a:buClr>
            </a:pPr>
            <a:r>
              <a:rPr lang="en-US" sz="2400" dirty="0"/>
              <a:t>(RACS </a:t>
            </a:r>
            <a:r>
              <a:rPr lang="en-US" sz="2400" dirty="0" err="1"/>
              <a:t>inférieur</a:t>
            </a:r>
            <a:r>
              <a:rPr lang="en-US" sz="2400" dirty="0"/>
              <a:t> aux </a:t>
            </a:r>
            <a:r>
              <a:rPr lang="en-US" sz="2400" dirty="0" err="1"/>
              <a:t>attentes</a:t>
            </a:r>
            <a:r>
              <a:rPr lang="en-US" sz="2400" dirty="0"/>
              <a:t>) </a:t>
            </a:r>
          </a:p>
        </p:txBody>
      </p:sp>
      <p:pic>
        <p:nvPicPr>
          <p:cNvPr id="12" name="Graphique 11" descr="Coche">
            <a:extLst>
              <a:ext uri="{FF2B5EF4-FFF2-40B4-BE49-F238E27FC236}">
                <a16:creationId xmlns:a16="http://schemas.microsoft.com/office/drawing/2014/main" id="{74365C7E-9C1A-4883-BAFA-DD89EDBDF3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22471" y="3498007"/>
            <a:ext cx="640080" cy="640080"/>
          </a:xfrm>
          <a:prstGeom prst="rect">
            <a:avLst/>
          </a:prstGeom>
        </p:spPr>
      </p:pic>
      <p:pic>
        <p:nvPicPr>
          <p:cNvPr id="14" name="Graphique 13" descr="Coche">
            <a:extLst>
              <a:ext uri="{FF2B5EF4-FFF2-40B4-BE49-F238E27FC236}">
                <a16:creationId xmlns:a16="http://schemas.microsoft.com/office/drawing/2014/main" id="{8CAC03C4-359C-4D2B-AEE8-D3B259DF8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45058" y="4737308"/>
            <a:ext cx="640080" cy="640080"/>
          </a:xfrm>
          <a:prstGeom prst="rect">
            <a:avLst/>
          </a:prstGeom>
        </p:spPr>
      </p:pic>
      <p:pic>
        <p:nvPicPr>
          <p:cNvPr id="15" name="Graphique 14" descr="Fermer">
            <a:extLst>
              <a:ext uri="{FF2B5EF4-FFF2-40B4-BE49-F238E27FC236}">
                <a16:creationId xmlns:a16="http://schemas.microsoft.com/office/drawing/2014/main" id="{6732F6AF-4E41-45E8-A53D-37E2FC6B54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85138" y="4057012"/>
            <a:ext cx="640080" cy="640080"/>
          </a:xfrm>
          <a:prstGeom prst="rect">
            <a:avLst/>
          </a:prstGeom>
        </p:spPr>
      </p:pic>
      <p:pic>
        <p:nvPicPr>
          <p:cNvPr id="16" name="Graphique 15" descr="Fermer">
            <a:extLst>
              <a:ext uri="{FF2B5EF4-FFF2-40B4-BE49-F238E27FC236}">
                <a16:creationId xmlns:a16="http://schemas.microsoft.com/office/drawing/2014/main" id="{76CC0E10-E3B5-4756-86B8-999C778071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40160" y="5336531"/>
            <a:ext cx="640080" cy="64008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E589AF13-2B5E-5447-ABE1-9F92E3B6CED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296743" y="6332029"/>
            <a:ext cx="887883" cy="51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5730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290</Words>
  <Application>Microsoft Macintosh PowerPoint</Application>
  <PresentationFormat>Grand écran</PresentationFormat>
  <Paragraphs>58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</vt:lpstr>
      <vt:lpstr>Thème Office</vt:lpstr>
      <vt:lpstr>Présentation PowerPoint</vt:lpstr>
      <vt:lpstr>Présentation PowerPoint</vt:lpstr>
      <vt:lpstr>Qu’est ce qu’un Médecin Correspondant du SAMU?</vt:lpstr>
      <vt:lpstr>Prises en charges incluses </vt:lpstr>
      <vt:lpstr>Critère de jugement principal </vt:lpstr>
      <vt:lpstr>Critère de jugement principal par pathologie</vt:lpstr>
      <vt:lpstr>Critères de jugement secondaire</vt:lpstr>
      <vt:lpstr>Discussion prise en charge des SCA ST+</vt:lpstr>
      <vt:lpstr>Discussion prise en charge des ACR </vt:lpstr>
      <vt:lpstr>Discussion prise en charge traumatisés graves</vt:lpstr>
      <vt:lpstr>Conclusion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de la prise en charge des patients graves par les Médecins Correspondants du SAMU : adéquation avec les recommandations de bonne pratique et pistes d’amélioration.</dc:title>
  <dc:creator>Ugo Ledermann</dc:creator>
  <cp:lastModifiedBy>Bernard Audema</cp:lastModifiedBy>
  <cp:revision>12</cp:revision>
  <dcterms:created xsi:type="dcterms:W3CDTF">2020-01-28T12:39:41Z</dcterms:created>
  <dcterms:modified xsi:type="dcterms:W3CDTF">2020-10-08T09:41:46Z</dcterms:modified>
</cp:coreProperties>
</file>