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62" r:id="rId4"/>
    <p:sldId id="268" r:id="rId5"/>
    <p:sldId id="265" r:id="rId6"/>
    <p:sldId id="267" r:id="rId7"/>
    <p:sldId id="271" r:id="rId8"/>
    <p:sldId id="275" r:id="rId9"/>
    <p:sldId id="277" r:id="rId10"/>
    <p:sldId id="278" r:id="rId11"/>
    <p:sldId id="283" r:id="rId1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ction par défaut" id="{4E0AE067-80A7-4591-8982-77B5725DA166}">
          <p14:sldIdLst>
            <p14:sldId id="256"/>
            <p14:sldId id="257"/>
            <p14:sldId id="262"/>
            <p14:sldId id="268"/>
            <p14:sldId id="265"/>
            <p14:sldId id="267"/>
            <p14:sldId id="271"/>
            <p14:sldId id="275"/>
            <p14:sldId id="277"/>
            <p14:sldId id="278"/>
            <p14:sldId id="283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DE230"/>
    <a:srgbClr val="E2E150"/>
    <a:srgbClr val="29B04E"/>
    <a:srgbClr val="7CC417"/>
    <a:srgbClr val="C4B8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Style moyen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9012ECD-51FC-41F1-AA8D-1B2483CD663E}" styleName="Style léger 2 - Accentuation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3B4B98B0-60AC-42C2-AFA5-B58CD77FA1E5}" styleName="Style léger 1 - Accentuation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9D7B26C5-4107-4FEC-AEDC-1716B250A1EF}" styleName="Style clair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333" autoAdjust="0"/>
    <p:restoredTop sz="94660"/>
  </p:normalViewPr>
  <p:slideViewPr>
    <p:cSldViewPr snapToGrid="0">
      <p:cViewPr varScale="1">
        <p:scale>
          <a:sx n="99" d="100"/>
          <a:sy n="99" d="100"/>
        </p:scale>
        <p:origin x="632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Feuille_de_calcul_Microsoft_Excel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Classeur1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cap="all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pathologies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cap="all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Feuil1!$B$1</c:f>
              <c:strCache>
                <c:ptCount val="1"/>
                <c:pt idx="0">
                  <c:v>pathologie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3A2C-455E-91D8-402952D5DE6A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3A2C-455E-91D8-402952D5DE6A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3A2C-455E-91D8-402952D5DE6A}"/>
              </c:ext>
            </c:extLst>
          </c:dPt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fr-FR"/>
                </a:p>
              </c:txPr>
              <c:dLblPos val="outEnd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1-3A2C-455E-91D8-402952D5DE6A}"/>
                </c:ext>
              </c:extLst>
            </c:dLbl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fr-FR"/>
                </a:p>
              </c:txPr>
              <c:dLblPos val="outEnd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3-3A2C-455E-91D8-402952D5DE6A}"/>
                </c:ext>
              </c:extLst>
            </c:dLbl>
            <c:dLbl>
              <c:idx val="2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3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fr-FR"/>
                </a:p>
              </c:txPr>
              <c:dLblPos val="outEnd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5-3A2C-455E-91D8-402952D5DE6A}"/>
                </c:ext>
              </c:extLst>
            </c:dLbl>
            <c:spPr>
              <a:noFill/>
              <a:ln>
                <a:noFill/>
              </a:ln>
              <a:effectLst/>
            </c:spPr>
            <c:dLblPos val="outEnd"/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Feuil1!$A$2:$A$4</c:f>
              <c:strCache>
                <c:ptCount val="3"/>
                <c:pt idx="0">
                  <c:v>SCA ST+</c:v>
                </c:pt>
                <c:pt idx="1">
                  <c:v>ACR</c:v>
                </c:pt>
                <c:pt idx="2">
                  <c:v>Traumatisés graves</c:v>
                </c:pt>
              </c:strCache>
            </c:strRef>
          </c:cat>
          <c:val>
            <c:numRef>
              <c:f>Feuil1!$B$2:$B$4</c:f>
              <c:numCache>
                <c:formatCode>General</c:formatCode>
                <c:ptCount val="3"/>
                <c:pt idx="0">
                  <c:v>18</c:v>
                </c:pt>
                <c:pt idx="1">
                  <c:v>27</c:v>
                </c:pt>
                <c:pt idx="2">
                  <c:v>68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3A2C-455E-91D8-402952D5DE6A}"/>
            </c:ext>
          </c:extLst>
        </c:ser>
        <c:dLbls>
          <c:dLblPos val="outEnd"/>
          <c:showLegendKey val="0"/>
          <c:showVal val="0"/>
          <c:showCatName val="1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500" b="1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fr-FR" sz="2500" b="1" dirty="0">
                <a:solidFill>
                  <a:schemeClr val="tx1"/>
                </a:solidFill>
              </a:rPr>
              <a:t>Diagnostic 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500" b="1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fr-FR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v>Intene R1</c:v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Feuil1!$B$4</c:f>
              <c:numCache>
                <c:formatCode>General</c:formatCode>
                <c:ptCount val="1"/>
                <c:pt idx="0">
                  <c:v>97.3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903-41AF-B2A2-59542846AEF1}"/>
            </c:ext>
          </c:extLst>
        </c:ser>
        <c:ser>
          <c:idx val="1"/>
          <c:order val="1"/>
          <c:tx>
            <c:v>urgentiste expérimenté R2</c:v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Feuil1!$C$4</c:f>
              <c:numCache>
                <c:formatCode>General</c:formatCode>
                <c:ptCount val="1"/>
                <c:pt idx="0">
                  <c:v>97.3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903-41AF-B2A2-59542846AEF1}"/>
            </c:ext>
          </c:extLst>
        </c:ser>
        <c:ser>
          <c:idx val="2"/>
          <c:order val="2"/>
          <c:tx>
            <c:v>MCS expérimenté R3</c:v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Feuil1!$D$4</c:f>
              <c:numCache>
                <c:formatCode>General</c:formatCode>
                <c:ptCount val="1"/>
                <c:pt idx="0">
                  <c:v>98.2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903-41AF-B2A2-59542846AEF1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434852376"/>
        <c:axId val="434852704"/>
      </c:barChart>
      <c:catAx>
        <c:axId val="434852376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434852704"/>
        <c:crosses val="autoZero"/>
        <c:auto val="1"/>
        <c:lblAlgn val="ctr"/>
        <c:lblOffset val="100"/>
        <c:noMultiLvlLbl val="0"/>
      </c:catAx>
      <c:valAx>
        <c:axId val="434852704"/>
        <c:scaling>
          <c:orientation val="minMax"/>
          <c:max val="100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43485237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cs:styleClr val="auto"/>
    </cs:fontRef>
    <cs:defRPr sz="133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33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09F74E5-770E-4C4D-8B1E-AFE24FEB314B}" type="datetimeFigureOut">
              <a:rPr lang="fr-FR" smtClean="0"/>
              <a:t>08/10/2020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EC054F-44C3-F441-8AC1-7B36FE23B96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68689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Espace réservé de l'image des diapositives 1">
            <a:extLst>
              <a:ext uri="{FF2B5EF4-FFF2-40B4-BE49-F238E27FC236}">
                <a16:creationId xmlns:a16="http://schemas.microsoft.com/office/drawing/2014/main" id="{F60AEE70-F14C-B842-9221-73266CEF4C27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986" name="Espace réservé des commentaires 2">
            <a:extLst>
              <a:ext uri="{FF2B5EF4-FFF2-40B4-BE49-F238E27FC236}">
                <a16:creationId xmlns:a16="http://schemas.microsoft.com/office/drawing/2014/main" id="{834D4AF1-2C72-4F4E-9F31-DC66EAE32FA5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altLang="fr-FR"/>
          </a:p>
        </p:txBody>
      </p:sp>
      <p:sp>
        <p:nvSpPr>
          <p:cNvPr id="41987" name="Espace réservé du numéro de diapositive 3">
            <a:extLst>
              <a:ext uri="{FF2B5EF4-FFF2-40B4-BE49-F238E27FC236}">
                <a16:creationId xmlns:a16="http://schemas.microsoft.com/office/drawing/2014/main" id="{BED25D16-173F-C440-9200-3AB59CB878D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9pPr>
          </a:lstStyle>
          <a:p>
            <a:fld id="{9A17C1B7-9F36-DB42-B03E-059AD36C2C1F}" type="slidenum">
              <a:rPr lang="fr-FR" altLang="fr-FR" sz="1200" smtClean="0"/>
              <a:pPr/>
              <a:t>2</a:t>
            </a:fld>
            <a:endParaRPr lang="fr-FR" altLang="fr-FR" sz="1200"/>
          </a:p>
        </p:txBody>
      </p:sp>
    </p:spTree>
    <p:extLst>
      <p:ext uri="{BB962C8B-B14F-4D97-AF65-F5344CB8AC3E}">
        <p14:creationId xmlns:p14="http://schemas.microsoft.com/office/powerpoint/2010/main" val="27395393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540A79A-E350-49AE-9DD0-A14805E7822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91772A49-BC91-434E-96C2-FF382DC38EE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06AD02C-1B40-4CF5-960E-1679849681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99C152-C34A-4DE6-B3FC-69C37752D4FF}" type="datetimeFigureOut">
              <a:rPr lang="fr-FR" smtClean="0"/>
              <a:t>08/10/2020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EA141A8-5511-4EA1-8FCF-E87BD936A5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3C58F02-C835-4B32-81C2-1A948CF79A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84123-06C1-472C-99BF-8BBF587B319F}" type="slidenum">
              <a:rPr lang="fr-FR" smtClean="0"/>
              <a:t>‹N°›</a:t>
            </a:fld>
            <a:endParaRPr lang="fr-FR"/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id="{C668A289-5AFD-BD41-BD95-2ACDC4E51F8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6356350"/>
            <a:ext cx="887883" cy="5195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40285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FE967C1-15CA-4521-95F0-A262ACEEB5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2BA656D1-428B-453D-A0F4-647030EAF19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69B8C46-E601-4CB5-94E8-14C0432A12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99C152-C34A-4DE6-B3FC-69C37752D4FF}" type="datetimeFigureOut">
              <a:rPr lang="fr-FR" smtClean="0"/>
              <a:t>08/10/2020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7619FA7-5613-4676-A032-211B445931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C5BA6CA-7932-4AE7-9F74-DF88434746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84123-06C1-472C-99BF-8BBF587B319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721647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3C046A72-2A80-45AB-A42E-A5ACBD6717A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00526ACA-9158-49D9-8DF4-479B2CFD79E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1EBF4EE-7D43-4800-8EC5-FA69318CE2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99C152-C34A-4DE6-B3FC-69C37752D4FF}" type="datetimeFigureOut">
              <a:rPr lang="fr-FR" smtClean="0"/>
              <a:t>08/10/2020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0F3DAF0-86AD-4AF4-98E2-CA4B442F00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13FB03E-923D-4824-AE1F-5238AF2CCD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84123-06C1-472C-99BF-8BBF587B319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7202983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3">
            <a:extLst>
              <a:ext uri="{FF2B5EF4-FFF2-40B4-BE49-F238E27FC236}">
                <a16:creationId xmlns:a16="http://schemas.microsoft.com/office/drawing/2014/main" id="{E68F4337-7C54-2B4E-985C-6BC2F82D3EC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6183"/>
          </a:xfrm>
          <a:prstGeom prst="rect">
            <a:avLst/>
          </a:prstGeom>
        </p:spPr>
        <p:txBody>
          <a:bodyPr/>
          <a:lstStyle>
            <a:lvl1pPr defTabSz="609585" eaLnBrk="1" fontAlgn="auto" hangingPunct="1">
              <a:spcBef>
                <a:spcPts val="0"/>
              </a:spcBef>
              <a:spcAft>
                <a:spcPts val="0"/>
              </a:spcAft>
              <a:defRPr sz="2400">
                <a:solidFill>
                  <a:prstClr val="black"/>
                </a:solidFill>
                <a:latin typeface="Calibri"/>
                <a:ea typeface="+mn-ea"/>
              </a:defRPr>
            </a:lvl1pPr>
          </a:lstStyle>
          <a:p>
            <a:pPr>
              <a:defRPr/>
            </a:pPr>
            <a:fld id="{032F2D35-7074-E94F-AE43-3E88012CD684}" type="datetimeFigureOut">
              <a:rPr lang="fr-FR"/>
              <a:pPr>
                <a:defRPr/>
              </a:pPr>
              <a:t>08/10/2020</a:t>
            </a:fld>
            <a:endParaRPr lang="fr-FR"/>
          </a:p>
        </p:txBody>
      </p:sp>
      <p:sp>
        <p:nvSpPr>
          <p:cNvPr id="3" name="Espace réservé du pied de page 4">
            <a:extLst>
              <a:ext uri="{FF2B5EF4-FFF2-40B4-BE49-F238E27FC236}">
                <a16:creationId xmlns:a16="http://schemas.microsoft.com/office/drawing/2014/main" id="{4214D036-A73A-3949-BE28-8BC67A5838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6183"/>
          </a:xfrm>
          <a:prstGeom prst="rect">
            <a:avLst/>
          </a:prstGeom>
        </p:spPr>
        <p:txBody>
          <a:bodyPr/>
          <a:lstStyle>
            <a:lvl1pPr defTabSz="609585" eaLnBrk="1" fontAlgn="auto" hangingPunct="1">
              <a:spcBef>
                <a:spcPts val="0"/>
              </a:spcBef>
              <a:spcAft>
                <a:spcPts val="0"/>
              </a:spcAft>
              <a:defRPr sz="2400">
                <a:solidFill>
                  <a:prstClr val="black"/>
                </a:solidFill>
                <a:latin typeface="Calibri"/>
                <a:ea typeface="+mn-ea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Espace réservé du numéro de diapositive 5">
            <a:extLst>
              <a:ext uri="{FF2B5EF4-FFF2-40B4-BE49-F238E27FC236}">
                <a16:creationId xmlns:a16="http://schemas.microsoft.com/office/drawing/2014/main" id="{6175B212-06AD-2742-8EB2-FA805085CC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618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defTabSz="609585" eaLnBrk="1" hangingPunct="1">
              <a:defRPr sz="2400">
                <a:solidFill>
                  <a:srgbClr val="000000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8FB4317E-1C86-5847-A46F-7D31C729F399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41902832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74745E7-9C01-4E74-99E8-C75A55DE65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825FB34-614E-4E66-B50A-29AF0EF852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5AEF919-6E16-4849-9382-555274B6D1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99C152-C34A-4DE6-B3FC-69C37752D4FF}" type="datetimeFigureOut">
              <a:rPr lang="fr-FR" smtClean="0"/>
              <a:t>08/10/2020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BFC115D-287A-4D8F-9BE1-0D65020008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B8098B5-9CC8-41AE-B1B5-8A5606537A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84123-06C1-472C-99BF-8BBF587B319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737607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A8C78CE-BC8E-45E0-806E-4E40479478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BBC17E75-4020-4E8D-BF01-7BB8029B15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18C8792-D1F3-40D0-8A15-898A3BECBC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99C152-C34A-4DE6-B3FC-69C37752D4FF}" type="datetimeFigureOut">
              <a:rPr lang="fr-FR" smtClean="0"/>
              <a:t>08/10/2020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D4C30EB-5063-4794-9C86-56676FE7F5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77CFE1D-EA54-4A88-858A-B970927C03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84123-06C1-472C-99BF-8BBF587B319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056792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5E6654C-AF8D-47E6-BFAA-167CF78E51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17C2077-F7C4-4323-BAAB-C60F9BD9805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4F808FD7-7EB2-4B46-B08E-EBB2EF23D34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9A59A15B-EA4E-479B-8C54-6AF57D2238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99C152-C34A-4DE6-B3FC-69C37752D4FF}" type="datetimeFigureOut">
              <a:rPr lang="fr-FR" smtClean="0"/>
              <a:t>08/10/2020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7E28BE32-1CD8-4BE3-9953-C0C7ABCA0A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F74F225E-B1F4-437C-AC1C-280C02FD9B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84123-06C1-472C-99BF-8BBF587B319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877617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4018F28-D09F-46DD-8A66-6D6050131C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CDBC5017-31E2-4628-8180-7438AF93CC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079CD3CB-152E-4AE4-BCC8-0D23547B8D7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08DD15EB-27B9-4A65-AC74-AE3533EE301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5E48E50C-6017-441C-A88B-D571186C5D4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BDB09C17-260D-4A66-9217-678AB32BC5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99C152-C34A-4DE6-B3FC-69C37752D4FF}" type="datetimeFigureOut">
              <a:rPr lang="fr-FR" smtClean="0"/>
              <a:t>08/10/2020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AFD3834A-20BB-4E9C-A0F8-C554364BFC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4977AB81-A83E-4D1C-9713-1DCCEAC61A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84123-06C1-472C-99BF-8BBF587B319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78837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C0DE853-7D05-4DFF-A544-63495D69FD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F45E2510-4735-4106-AE97-5C77682E58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99C152-C34A-4DE6-B3FC-69C37752D4FF}" type="datetimeFigureOut">
              <a:rPr lang="fr-FR" smtClean="0"/>
              <a:t>08/10/2020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DAC67688-3798-4D71-AB9C-7E843099D3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86081455-B011-41E5-A4FA-C7E20A0FAB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84123-06C1-472C-99BF-8BBF587B319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019121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778A325A-E270-44F1-B3C9-1F1AD743D1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99C152-C34A-4DE6-B3FC-69C37752D4FF}" type="datetimeFigureOut">
              <a:rPr lang="fr-FR" smtClean="0"/>
              <a:t>08/10/2020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E3DC29AB-051E-4085-BA89-BA9D545262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9049CF9E-9690-476C-8F22-923E810C1D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84123-06C1-472C-99BF-8BBF587B319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660950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C194391-939C-4226-9B6D-48ED746F29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C432A6C-D40D-4559-8C93-5BBED95EB6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57554E09-CD53-476D-B401-797ED363D8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6D480B5B-27D9-4E33-8E9F-416C7904D3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99C152-C34A-4DE6-B3FC-69C37752D4FF}" type="datetimeFigureOut">
              <a:rPr lang="fr-FR" smtClean="0"/>
              <a:t>08/10/2020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A2AC938E-8DAF-4DA4-ABBA-74582E17B8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9E714F5E-1BFF-4B94-9A75-69D95B1379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84123-06C1-472C-99BF-8BBF587B319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965823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2BA8607-FF0F-4FEB-8939-9AE104E27F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8BA9A0A2-F7ED-4D51-A2F4-CB1377CBF78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82242D3B-D345-4E35-B01F-F83415CF174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9E4F7B96-71D7-49CA-B04A-E46B62E283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99C152-C34A-4DE6-B3FC-69C37752D4FF}" type="datetimeFigureOut">
              <a:rPr lang="fr-FR" smtClean="0"/>
              <a:t>08/10/2020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62C07AC4-FE06-411C-ADE0-D9D81B3AF3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CCBE38C9-1388-414C-90DA-9B8BFF8737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84123-06C1-472C-99BF-8BBF587B319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4831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F3C30A32-CD2B-4FEF-9AAA-EFE39ECFBF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27A96335-20FD-4404-807E-36610A9D0F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3FB61A6-D3FB-48A1-8511-F3F63EF946A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99C152-C34A-4DE6-B3FC-69C37752D4FF}" type="datetimeFigureOut">
              <a:rPr lang="fr-FR" smtClean="0"/>
              <a:t>08/10/2020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5B8F755-486A-41B5-9895-FB4BAC8EF68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8D88194-68D9-49B4-9833-5D4B30A0412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D84123-06C1-472C-99BF-8BBF587B319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752911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741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7" Type="http://schemas.openxmlformats.org/officeDocument/2006/relationships/image" Target="../media/image1.png"/><Relationship Id="rId2" Type="http://schemas.openxmlformats.org/officeDocument/2006/relationships/image" Target="../media/image3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6.svg"/><Relationship Id="rId5" Type="http://schemas.openxmlformats.org/officeDocument/2006/relationships/image" Target="../media/image35.png"/><Relationship Id="rId4" Type="http://schemas.openxmlformats.org/officeDocument/2006/relationships/image" Target="../media/image34.sv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image" Target="../media/image8.svg"/><Relationship Id="rId7" Type="http://schemas.openxmlformats.org/officeDocument/2006/relationships/image" Target="../media/image12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5" Type="http://schemas.openxmlformats.org/officeDocument/2006/relationships/image" Target="../media/image10.svg"/><Relationship Id="rId10" Type="http://schemas.openxmlformats.org/officeDocument/2006/relationships/image" Target="../media/image1.png"/><Relationship Id="rId4" Type="http://schemas.openxmlformats.org/officeDocument/2006/relationships/image" Target="../media/image9.png"/><Relationship Id="rId9" Type="http://schemas.openxmlformats.org/officeDocument/2006/relationships/image" Target="../media/image14.sv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chart" Target="../charts/chart1.xml"/><Relationship Id="rId3" Type="http://schemas.openxmlformats.org/officeDocument/2006/relationships/image" Target="../media/image16.svg"/><Relationship Id="rId7" Type="http://schemas.openxmlformats.org/officeDocument/2006/relationships/image" Target="../media/image20.sv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9.png"/><Relationship Id="rId5" Type="http://schemas.openxmlformats.org/officeDocument/2006/relationships/image" Target="../media/image18.svg"/><Relationship Id="rId4" Type="http://schemas.openxmlformats.org/officeDocument/2006/relationships/image" Target="../media/image17.png"/><Relationship Id="rId9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.png"/><Relationship Id="rId4" Type="http://schemas.openxmlformats.org/officeDocument/2006/relationships/image" Target="../media/image24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0.jpg"/><Relationship Id="rId3" Type="http://schemas.openxmlformats.org/officeDocument/2006/relationships/image" Target="../media/image25.jpg"/><Relationship Id="rId7" Type="http://schemas.openxmlformats.org/officeDocument/2006/relationships/image" Target="../media/image29.jpg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28.jpg"/><Relationship Id="rId5" Type="http://schemas.openxmlformats.org/officeDocument/2006/relationships/image" Target="../media/image27.jpg"/><Relationship Id="rId10" Type="http://schemas.openxmlformats.org/officeDocument/2006/relationships/image" Target="../media/image1.png"/><Relationship Id="rId4" Type="http://schemas.openxmlformats.org/officeDocument/2006/relationships/image" Target="../media/image26.png"/><Relationship Id="rId9" Type="http://schemas.openxmlformats.org/officeDocument/2006/relationships/image" Target="../media/image31.jp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7" Type="http://schemas.openxmlformats.org/officeDocument/2006/relationships/image" Target="../media/image1.png"/><Relationship Id="rId2" Type="http://schemas.openxmlformats.org/officeDocument/2006/relationships/image" Target="../media/image3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6.svg"/><Relationship Id="rId5" Type="http://schemas.openxmlformats.org/officeDocument/2006/relationships/image" Target="../media/image35.png"/><Relationship Id="rId4" Type="http://schemas.openxmlformats.org/officeDocument/2006/relationships/image" Target="../media/image34.sv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7" Type="http://schemas.openxmlformats.org/officeDocument/2006/relationships/image" Target="../media/image1.png"/><Relationship Id="rId2" Type="http://schemas.openxmlformats.org/officeDocument/2006/relationships/image" Target="../media/image3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6.svg"/><Relationship Id="rId5" Type="http://schemas.openxmlformats.org/officeDocument/2006/relationships/image" Target="../media/image35.png"/><Relationship Id="rId4" Type="http://schemas.openxmlformats.org/officeDocument/2006/relationships/image" Target="../media/image34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3DEAE85A-24DE-BE41-BA95-D4CF3037BA38}"/>
              </a:ext>
            </a:extLst>
          </p:cNvPr>
          <p:cNvSpPr/>
          <p:nvPr/>
        </p:nvSpPr>
        <p:spPr>
          <a:xfrm>
            <a:off x="335360" y="2006029"/>
            <a:ext cx="11713301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3200" b="1" dirty="0">
                <a:latin typeface="+mj-lt"/>
              </a:rPr>
              <a:t>Mesure de l’adéquation de la prise en charge des patients graves</a:t>
            </a:r>
          </a:p>
          <a:p>
            <a:pPr algn="ctr"/>
            <a:r>
              <a:rPr lang="fr-FR" sz="3200" b="1" dirty="0">
                <a:latin typeface="+mj-lt"/>
              </a:rPr>
              <a:t>par les Médecins Correspondants du SAMU (MCS)  </a:t>
            </a:r>
          </a:p>
          <a:p>
            <a:pPr algn="ctr"/>
            <a:r>
              <a:rPr lang="fr-FR" sz="3200" b="1" dirty="0">
                <a:latin typeface="+mj-lt"/>
              </a:rPr>
              <a:t>avec les recommandations de bonne pratique 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E463E581-44A3-9440-91EB-64425D3CAA76}"/>
              </a:ext>
            </a:extLst>
          </p:cNvPr>
          <p:cNvSpPr txBox="1"/>
          <p:nvPr/>
        </p:nvSpPr>
        <p:spPr>
          <a:xfrm>
            <a:off x="143339" y="3813043"/>
            <a:ext cx="11610230" cy="22668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b="1" dirty="0" err="1"/>
              <a:t>Orane</a:t>
            </a:r>
            <a:r>
              <a:rPr lang="fr-FR" sz="1600" b="1" dirty="0"/>
              <a:t> </a:t>
            </a:r>
            <a:r>
              <a:rPr lang="fr-FR" sz="1600" b="1" dirty="0" err="1"/>
              <a:t>Chalimon</a:t>
            </a:r>
            <a:r>
              <a:rPr lang="fr-FR" sz="1600" b="1" dirty="0"/>
              <a:t> </a:t>
            </a:r>
            <a:r>
              <a:rPr lang="fr-FR" sz="1600" dirty="0"/>
              <a:t>(1), </a:t>
            </a:r>
            <a:r>
              <a:rPr lang="fr-FR" sz="1600" b="1" dirty="0"/>
              <a:t>Ugo </a:t>
            </a:r>
            <a:r>
              <a:rPr lang="fr-FR" sz="1600" b="1" dirty="0" err="1"/>
              <a:t>Ledermann</a:t>
            </a:r>
            <a:r>
              <a:rPr lang="fr-FR" sz="1600" b="1" dirty="0"/>
              <a:t> </a:t>
            </a:r>
            <a:r>
              <a:rPr lang="fr-FR" sz="1600" dirty="0"/>
              <a:t>(1), Bernard </a:t>
            </a:r>
            <a:r>
              <a:rPr lang="fr-FR" sz="1600" dirty="0" err="1"/>
              <a:t>Audema</a:t>
            </a:r>
            <a:r>
              <a:rPr lang="fr-FR" sz="1600" dirty="0"/>
              <a:t> (2), Dominique Savary (3), Marie </a:t>
            </a:r>
            <a:r>
              <a:rPr lang="fr-FR" sz="1600" dirty="0" err="1"/>
              <a:t>Cottarel-Schussler</a:t>
            </a:r>
            <a:r>
              <a:rPr lang="fr-FR" sz="1600" dirty="0"/>
              <a:t> (4), Guillaume </a:t>
            </a:r>
            <a:r>
              <a:rPr lang="fr-FR" sz="1600" dirty="0" err="1"/>
              <a:t>Debaty</a:t>
            </a:r>
            <a:r>
              <a:rPr lang="fr-FR" sz="1600" dirty="0"/>
              <a:t> (5), </a:t>
            </a:r>
          </a:p>
          <a:p>
            <a:r>
              <a:rPr lang="fr-FR" sz="1600" dirty="0"/>
              <a:t>Thierry </a:t>
            </a:r>
            <a:r>
              <a:rPr lang="fr-FR" sz="1600" dirty="0" err="1"/>
              <a:t>Roupioz</a:t>
            </a:r>
            <a:r>
              <a:rPr lang="fr-FR" sz="1600" dirty="0"/>
              <a:t> (6),  Pascal </a:t>
            </a:r>
            <a:r>
              <a:rPr lang="fr-FR" sz="1600" dirty="0" err="1"/>
              <a:t>Usseglio</a:t>
            </a:r>
            <a:r>
              <a:rPr lang="fr-FR" sz="1600" dirty="0"/>
              <a:t> (7)</a:t>
            </a:r>
          </a:p>
          <a:p>
            <a:pPr marL="304792" indent="-304792">
              <a:buAutoNum type="arabicParenBoth"/>
            </a:pPr>
            <a:r>
              <a:rPr lang="fr-FR" sz="1333" dirty="0"/>
              <a:t>Département de Médecine Générale Université de Grenoble</a:t>
            </a:r>
          </a:p>
          <a:p>
            <a:pPr marL="304792" indent="-304792">
              <a:buAutoNum type="arabicParenBoth"/>
            </a:pPr>
            <a:r>
              <a:rPr lang="fr-FR" sz="1333" dirty="0"/>
              <a:t>Centre Médical d’Avoriaz – réseau MCS Alpes du Nord</a:t>
            </a:r>
          </a:p>
          <a:p>
            <a:pPr marL="304792" indent="-304792">
              <a:buAutoNum type="arabicParenBoth"/>
            </a:pPr>
            <a:r>
              <a:rPr lang="fr-FR" sz="1333" dirty="0"/>
              <a:t>Urgences CHU Angers</a:t>
            </a:r>
          </a:p>
          <a:p>
            <a:pPr marL="304792" indent="-304792">
              <a:buAutoNum type="arabicParenBoth"/>
            </a:pPr>
            <a:r>
              <a:rPr lang="fr-FR" sz="1333" dirty="0"/>
              <a:t>Réseau MCS Auvergne Rhône-Alpes </a:t>
            </a:r>
          </a:p>
          <a:p>
            <a:pPr marL="304792" indent="-304792">
              <a:buAutoNum type="arabicParenBoth"/>
            </a:pPr>
            <a:r>
              <a:rPr lang="fr-FR" sz="1333" dirty="0"/>
              <a:t>SAMU 38 (CHU Grenoble-Alpes)</a:t>
            </a:r>
          </a:p>
          <a:p>
            <a:pPr marL="304792" indent="-304792">
              <a:buAutoNum type="arabicParenBoth"/>
            </a:pPr>
            <a:r>
              <a:rPr lang="fr-FR" sz="1333" dirty="0"/>
              <a:t>SAMU 74 (CH Annecy-Genevois)</a:t>
            </a:r>
          </a:p>
          <a:p>
            <a:pPr marL="304792" indent="-304792">
              <a:buAutoNum type="arabicParenBoth"/>
            </a:pPr>
            <a:r>
              <a:rPr lang="fr-FR" sz="1333" dirty="0"/>
              <a:t>SAMU 73 (CH Métropole-Savoie)</a:t>
            </a:r>
          </a:p>
          <a:p>
            <a:endParaRPr lang="fr-FR" sz="1600" dirty="0"/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73B015B7-6085-3A48-A80B-9940DCE6AC0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Image 4" descr="Une image contenant couteau, table&#10;&#10;Description générée automatiquement">
            <a:extLst>
              <a:ext uri="{FF2B5EF4-FFF2-40B4-BE49-F238E27FC236}">
                <a16:creationId xmlns:a16="http://schemas.microsoft.com/office/drawing/2014/main" id="{37BF4ECB-2F85-D74E-A77F-167B3BA2C2D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360" y="5932053"/>
            <a:ext cx="2794206" cy="758520"/>
          </a:xfrm>
          <a:prstGeom prst="rect">
            <a:avLst/>
          </a:prstGeom>
        </p:spPr>
      </p:pic>
      <p:pic>
        <p:nvPicPr>
          <p:cNvPr id="6" name="Picture 29" descr="Image 20">
            <a:extLst>
              <a:ext uri="{FF2B5EF4-FFF2-40B4-BE49-F238E27FC236}">
                <a16:creationId xmlns:a16="http://schemas.microsoft.com/office/drawing/2014/main" id="{C7F480CC-5E50-CF45-898C-A91511843A6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1261" y="5913026"/>
            <a:ext cx="848047" cy="790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7" name="Picture 12" descr="Image 16">
            <a:extLst>
              <a:ext uri="{FF2B5EF4-FFF2-40B4-BE49-F238E27FC236}">
                <a16:creationId xmlns:a16="http://schemas.microsoft.com/office/drawing/2014/main" id="{D3D3267B-7276-D546-839A-1C5D5E0AF60A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2173" y="5910048"/>
            <a:ext cx="848048" cy="7904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8" name="Image 7">
            <a:extLst>
              <a:ext uri="{FF2B5EF4-FFF2-40B4-BE49-F238E27FC236}">
                <a16:creationId xmlns:a16="http://schemas.microsoft.com/office/drawing/2014/main" id="{37BDB781-C06B-7D43-A36C-4C048B9CA71D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359931" y="4967741"/>
            <a:ext cx="2361052" cy="13815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06845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>
            <a:extLst>
              <a:ext uri="{FF2B5EF4-FFF2-40B4-BE49-F238E27FC236}">
                <a16:creationId xmlns:a16="http://schemas.microsoft.com/office/drawing/2014/main" id="{6BD9748B-BD7D-4FEC-8159-91A071573EA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7865" b="7865"/>
          <a:stretch/>
        </p:blipFill>
        <p:spPr>
          <a:xfrm>
            <a:off x="-1" y="10"/>
            <a:ext cx="12192000" cy="6857990"/>
          </a:xfrm>
          <a:prstGeom prst="rect">
            <a:avLst/>
          </a:prstGeom>
        </p:spPr>
      </p:pic>
      <p:sp>
        <p:nvSpPr>
          <p:cNvPr id="11" name="Freeform 5">
            <a:extLst>
              <a:ext uri="{FF2B5EF4-FFF2-40B4-BE49-F238E27FC236}">
                <a16:creationId xmlns:a16="http://schemas.microsoft.com/office/drawing/2014/main" id="{3CD9DF72-87A3-404E-A828-84CBF11A83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White">
          <a:xfrm flipH="1">
            <a:off x="0" y="998175"/>
            <a:ext cx="6017172" cy="5859825"/>
          </a:xfrm>
          <a:custGeom>
            <a:avLst/>
            <a:gdLst>
              <a:gd name="T0" fmla="*/ 1333 w 1333"/>
              <a:gd name="T1" fmla="*/ 1031 h 1298"/>
              <a:gd name="T2" fmla="*/ 1333 w 1333"/>
              <a:gd name="T3" fmla="*/ 380 h 1298"/>
              <a:gd name="T4" fmla="*/ 706 w 1333"/>
              <a:gd name="T5" fmla="*/ 0 h 1298"/>
              <a:gd name="T6" fmla="*/ 0 w 1333"/>
              <a:gd name="T7" fmla="*/ 706 h 1298"/>
              <a:gd name="T8" fmla="*/ 323 w 1333"/>
              <a:gd name="T9" fmla="*/ 1298 h 1298"/>
              <a:gd name="T10" fmla="*/ 1090 w 1333"/>
              <a:gd name="T11" fmla="*/ 1298 h 1298"/>
              <a:gd name="T12" fmla="*/ 1333 w 1333"/>
              <a:gd name="T13" fmla="*/ 1031 h 12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333" h="1298">
                <a:moveTo>
                  <a:pt x="1333" y="1031"/>
                </a:moveTo>
                <a:cubicBezTo>
                  <a:pt x="1333" y="380"/>
                  <a:pt x="1333" y="380"/>
                  <a:pt x="1333" y="380"/>
                </a:cubicBezTo>
                <a:cubicBezTo>
                  <a:pt x="1215" y="154"/>
                  <a:pt x="979" y="0"/>
                  <a:pt x="706" y="0"/>
                </a:cubicBezTo>
                <a:cubicBezTo>
                  <a:pt x="317" y="0"/>
                  <a:pt x="0" y="316"/>
                  <a:pt x="0" y="706"/>
                </a:cubicBezTo>
                <a:cubicBezTo>
                  <a:pt x="0" y="954"/>
                  <a:pt x="129" y="1172"/>
                  <a:pt x="323" y="1298"/>
                </a:cubicBezTo>
                <a:cubicBezTo>
                  <a:pt x="1090" y="1298"/>
                  <a:pt x="1090" y="1298"/>
                  <a:pt x="1090" y="1298"/>
                </a:cubicBezTo>
                <a:cubicBezTo>
                  <a:pt x="1193" y="1232"/>
                  <a:pt x="1276" y="1140"/>
                  <a:pt x="1333" y="1031"/>
                </a:cubicBezTo>
                <a:close/>
              </a:path>
            </a:pathLst>
          </a:custGeom>
          <a:solidFill>
            <a:schemeClr val="bg1">
              <a:alpha val="75000"/>
            </a:schemeClr>
          </a:solidFill>
          <a:ln w="50800" cap="sq" cmpd="dbl">
            <a:noFill/>
            <a:miter lim="800000"/>
          </a:ln>
          <a:effectLst/>
        </p:spPr>
        <p:txBody>
          <a:bodyPr vert="horz" lIns="91440" tIns="45720" rIns="91440" bIns="45720" rtlCol="0" anchor="t">
            <a:normAutofit/>
          </a:bodyPr>
          <a:lstStyle/>
          <a:p>
            <a:pPr algn="ctr"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None/>
            </a:pPr>
            <a:endParaRPr lang="en-US" sz="1600" cap="all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27F68D92-05D3-4D0F-A182-5419B49A83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9448" y="1913950"/>
            <a:ext cx="4204137" cy="1342754"/>
          </a:xfrm>
          <a:prstGeom prst="ellipse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algn="ctr"/>
            <a:r>
              <a:rPr lang="en-US" sz="2800" dirty="0"/>
              <a:t>Discussion </a:t>
            </a:r>
            <a:r>
              <a:rPr lang="en-US" sz="2800" dirty="0" err="1"/>
              <a:t>prise</a:t>
            </a:r>
            <a:r>
              <a:rPr lang="en-US" sz="2800" dirty="0"/>
              <a:t> </a:t>
            </a:r>
            <a:r>
              <a:rPr lang="en-US" sz="2800" dirty="0" err="1"/>
              <a:t>en</a:t>
            </a:r>
            <a:r>
              <a:rPr lang="en-US" sz="2800" dirty="0"/>
              <a:t> charge </a:t>
            </a:r>
            <a:r>
              <a:rPr lang="en-US" sz="2800" dirty="0" err="1"/>
              <a:t>traumatisés</a:t>
            </a:r>
            <a:r>
              <a:rPr lang="en-US" sz="2800" dirty="0"/>
              <a:t> graves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20E3A342-4D61-4E3F-AF90-1AB42AEB96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2287051" y="3337139"/>
            <a:ext cx="935420" cy="0"/>
          </a:xfrm>
          <a:prstGeom prst="line">
            <a:avLst/>
          </a:prstGeom>
          <a:ln w="25400" cap="sq">
            <a:solidFill>
              <a:schemeClr val="tx1">
                <a:lumMod val="85000"/>
                <a:lumOff val="15000"/>
              </a:schemeClr>
            </a:soli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496327EF-16E8-4FED-A5C5-662EC76CA0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5516" y="3417573"/>
            <a:ext cx="4593021" cy="2619839"/>
          </a:xfrm>
        </p:spPr>
        <p:txBody>
          <a:bodyPr anchor="ctr">
            <a:normAutofit/>
          </a:bodyPr>
          <a:lstStyle/>
          <a:p>
            <a:pPr>
              <a:buClr>
                <a:srgbClr val="C00000"/>
              </a:buClr>
            </a:pPr>
            <a:r>
              <a:rPr lang="en-US" sz="2400" dirty="0"/>
              <a:t>Diagnostic </a:t>
            </a:r>
            <a:r>
              <a:rPr lang="en-US" sz="2400" dirty="0" err="1"/>
              <a:t>arbitraire</a:t>
            </a:r>
            <a:r>
              <a:rPr lang="en-US" sz="2400" dirty="0"/>
              <a:t>, non fixe</a:t>
            </a:r>
          </a:p>
          <a:p>
            <a:pPr>
              <a:buClr>
                <a:srgbClr val="C00000"/>
              </a:buClr>
            </a:pPr>
            <a:endParaRPr lang="en-US" sz="2400" dirty="0"/>
          </a:p>
          <a:p>
            <a:pPr>
              <a:buClr>
                <a:srgbClr val="C00000"/>
              </a:buClr>
            </a:pPr>
            <a:r>
              <a:rPr lang="en-US" sz="2400" dirty="0" err="1"/>
              <a:t>Conditionnement</a:t>
            </a:r>
            <a:r>
              <a:rPr lang="en-US" sz="2400" dirty="0"/>
              <a:t> optimal </a:t>
            </a:r>
          </a:p>
          <a:p>
            <a:pPr>
              <a:buClr>
                <a:srgbClr val="C00000"/>
              </a:buClr>
            </a:pPr>
            <a:endParaRPr lang="en-US" sz="2400" dirty="0"/>
          </a:p>
          <a:p>
            <a:pPr>
              <a:buClr>
                <a:srgbClr val="C00000"/>
              </a:buClr>
            </a:pPr>
            <a:r>
              <a:rPr lang="en-US" sz="2400" dirty="0" err="1"/>
              <a:t>Thérapeutique</a:t>
            </a:r>
            <a:r>
              <a:rPr lang="en-US" sz="2400" dirty="0"/>
              <a:t> à </a:t>
            </a:r>
            <a:r>
              <a:rPr lang="en-US" sz="2400" dirty="0" err="1"/>
              <a:t>améliorer</a:t>
            </a:r>
            <a:r>
              <a:rPr lang="en-US" sz="2400" dirty="0"/>
              <a:t> </a:t>
            </a:r>
          </a:p>
          <a:p>
            <a:endParaRPr lang="en-US" sz="1800" dirty="0"/>
          </a:p>
        </p:txBody>
      </p:sp>
      <p:pic>
        <p:nvPicPr>
          <p:cNvPr id="9" name="Graphique 8" descr="Coche">
            <a:extLst>
              <a:ext uri="{FF2B5EF4-FFF2-40B4-BE49-F238E27FC236}">
                <a16:creationId xmlns:a16="http://schemas.microsoft.com/office/drawing/2014/main" id="{92CA5BD4-0E48-4BD4-812C-E56BAA9EE06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4158418" y="4172479"/>
            <a:ext cx="640080" cy="640080"/>
          </a:xfrm>
          <a:prstGeom prst="rect">
            <a:avLst/>
          </a:prstGeom>
        </p:spPr>
      </p:pic>
      <p:pic>
        <p:nvPicPr>
          <p:cNvPr id="10" name="Graphique 9" descr="Fermer">
            <a:extLst>
              <a:ext uri="{FF2B5EF4-FFF2-40B4-BE49-F238E27FC236}">
                <a16:creationId xmlns:a16="http://schemas.microsoft.com/office/drawing/2014/main" id="{7708C082-422A-48F5-B787-96DAE6CC8091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4158418" y="5170644"/>
            <a:ext cx="640080" cy="640080"/>
          </a:xfrm>
          <a:prstGeom prst="rect">
            <a:avLst/>
          </a:prstGeom>
        </p:spPr>
      </p:pic>
      <p:pic>
        <p:nvPicPr>
          <p:cNvPr id="12" name="Image 11">
            <a:extLst>
              <a:ext uri="{FF2B5EF4-FFF2-40B4-BE49-F238E27FC236}">
                <a16:creationId xmlns:a16="http://schemas.microsoft.com/office/drawing/2014/main" id="{AFAFBBF3-F1B2-4D43-9C78-951A423E3046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1296743" y="6332029"/>
            <a:ext cx="887883" cy="5195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183796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7CBFA30-F432-40C9-9994-582201803B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85075"/>
            <a:ext cx="10515600" cy="1325563"/>
          </a:xfrm>
        </p:spPr>
        <p:txBody>
          <a:bodyPr/>
          <a:lstStyle/>
          <a:p>
            <a:pPr algn="ctr"/>
            <a:r>
              <a:rPr lang="fr-FR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Conclusion 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4B8BCE2-A695-4CAE-850E-3373B0BDD4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050281"/>
            <a:ext cx="10515600" cy="4351338"/>
          </a:xfrm>
        </p:spPr>
        <p:txBody>
          <a:bodyPr>
            <a:normAutofit/>
          </a:bodyPr>
          <a:lstStyle/>
          <a:p>
            <a:r>
              <a:rPr lang="fr-FR" dirty="0">
                <a:latin typeface="Calibri" panose="020F0502020204030204" pitchFamily="34" charset="0"/>
                <a:cs typeface="Calibri" panose="020F0502020204030204" pitchFamily="34" charset="0"/>
              </a:rPr>
              <a:t>Mise en évidence de la qualité du travail des MCS et de l’organisation du réseau</a:t>
            </a:r>
          </a:p>
          <a:p>
            <a:r>
              <a:rPr lang="fr-FR" dirty="0">
                <a:latin typeface="Calibri" panose="020F0502020204030204" pitchFamily="34" charset="0"/>
                <a:cs typeface="Calibri" panose="020F0502020204030204" pitchFamily="34" charset="0"/>
              </a:rPr>
              <a:t>Améliorations possible sur :</a:t>
            </a:r>
          </a:p>
          <a:p>
            <a:endParaRPr lang="fr-FR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fr-FR" dirty="0">
                <a:latin typeface="Calibri" panose="020F0502020204030204" pitchFamily="34" charset="0"/>
                <a:cs typeface="Calibri" panose="020F0502020204030204" pitchFamily="34" charset="0"/>
              </a:rPr>
              <a:t>		</a:t>
            </a:r>
            <a:r>
              <a:rPr lang="fr-FR" b="1" dirty="0">
                <a:latin typeface="Calibri" panose="020F0502020204030204" pitchFamily="34" charset="0"/>
                <a:cs typeface="Calibri" panose="020F0502020204030204" pitchFamily="34" charset="0"/>
              </a:rPr>
              <a:t>Relation MCS - régulateur </a:t>
            </a:r>
          </a:p>
          <a:p>
            <a:pPr marL="0" indent="0">
              <a:buNone/>
            </a:pPr>
            <a:r>
              <a:rPr lang="fr-FR" b="1" dirty="0">
                <a:latin typeface="Calibri" panose="020F0502020204030204" pitchFamily="34" charset="0"/>
                <a:cs typeface="Calibri" panose="020F0502020204030204" pitchFamily="34" charset="0"/>
              </a:rPr>
              <a:t>		Contrôle des Voies Aériennes Supérieures </a:t>
            </a:r>
          </a:p>
          <a:p>
            <a:pPr marL="0" indent="0">
              <a:buNone/>
            </a:pPr>
            <a:r>
              <a:rPr lang="fr-FR" b="1" dirty="0">
                <a:latin typeface="Calibri" panose="020F0502020204030204" pitchFamily="34" charset="0"/>
                <a:cs typeface="Calibri" panose="020F0502020204030204" pitchFamily="34" charset="0"/>
              </a:rPr>
              <a:t>		Gestion de la thérapeutique des traumatisés graves</a:t>
            </a:r>
          </a:p>
        </p:txBody>
      </p:sp>
      <p:sp>
        <p:nvSpPr>
          <p:cNvPr id="10" name="Rectangle : coins arrondis 9">
            <a:extLst>
              <a:ext uri="{FF2B5EF4-FFF2-40B4-BE49-F238E27FC236}">
                <a16:creationId xmlns:a16="http://schemas.microsoft.com/office/drawing/2014/main" id="{186567F9-AF1A-4D43-9442-9365BA7CFD2F}"/>
              </a:ext>
            </a:extLst>
          </p:cNvPr>
          <p:cNvSpPr/>
          <p:nvPr/>
        </p:nvSpPr>
        <p:spPr>
          <a:xfrm>
            <a:off x="2565221" y="4679848"/>
            <a:ext cx="7818781" cy="2059242"/>
          </a:xfrm>
          <a:prstGeom prst="roundRect">
            <a:avLst/>
          </a:prstGeom>
          <a:solidFill>
            <a:srgbClr val="ADE230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highlight>
                <a:srgbClr val="FFFF00"/>
              </a:highligh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8" name="Image 7">
            <a:extLst>
              <a:ext uri="{FF2B5EF4-FFF2-40B4-BE49-F238E27FC236}">
                <a16:creationId xmlns:a16="http://schemas.microsoft.com/office/drawing/2014/main" id="{8B935BF7-1051-2F49-87E5-E28696C9A60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Image 8">
            <a:extLst>
              <a:ext uri="{FF2B5EF4-FFF2-40B4-BE49-F238E27FC236}">
                <a16:creationId xmlns:a16="http://schemas.microsoft.com/office/drawing/2014/main" id="{B270F1B5-1BE5-9A4C-9239-CE9E445A593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296743" y="6332029"/>
            <a:ext cx="887883" cy="5195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03761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>
            <a:extLst>
              <a:ext uri="{FF2B5EF4-FFF2-40B4-BE49-F238E27FC236}">
                <a16:creationId xmlns:a16="http://schemas.microsoft.com/office/drawing/2014/main" id="{24F82539-E1A2-904A-994E-278FA929053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12192000" cy="1828800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CA1FF26D-F54E-8849-86CF-87AD6B55360F}"/>
              </a:ext>
            </a:extLst>
          </p:cNvPr>
          <p:cNvSpPr/>
          <p:nvPr/>
        </p:nvSpPr>
        <p:spPr>
          <a:xfrm>
            <a:off x="172649" y="1950823"/>
            <a:ext cx="11804704" cy="386033"/>
          </a:xfrm>
          <a:prstGeom prst="rect">
            <a:avLst/>
          </a:prstGeom>
          <a:solidFill>
            <a:sysClr val="window" lastClr="FFFFFF">
              <a:lumMod val="50000"/>
            </a:sysClr>
          </a:solidFill>
          <a:ln w="9525" cap="flat" cmpd="sng" algn="ctr">
            <a:noFill/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anchor="ctr"/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r-FR" sz="24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93FB188-E67A-B845-8123-5777F6161E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121" y="2004059"/>
            <a:ext cx="6480175" cy="300037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/>
          <a:p>
            <a:pPr algn="just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350" b="1" dirty="0">
                <a:solidFill>
                  <a:schemeClr val="bg1"/>
                </a:solidFill>
                <a:latin typeface="Arial" charset="0"/>
                <a:ea typeface="+mn-ea"/>
                <a:cs typeface="DejaVu Sans" charset="0"/>
              </a:rPr>
              <a:t>DÉCLARATION DE LIENS D’INTÉRÊTS</a:t>
            </a:r>
            <a:endParaRPr lang="fr-FR" altLang="ja-JP" sz="1350" b="1" dirty="0">
              <a:solidFill>
                <a:schemeClr val="bg1"/>
              </a:solidFill>
              <a:latin typeface="Arial" charset="0"/>
              <a:ea typeface="ＭＳ Ｐゴシック"/>
              <a:cs typeface="Arial" charset="0"/>
            </a:endParaRP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A3621710-C655-8841-B924-78EF6EA76D3F}"/>
              </a:ext>
            </a:extLst>
          </p:cNvPr>
          <p:cNvSpPr txBox="1"/>
          <p:nvPr/>
        </p:nvSpPr>
        <p:spPr>
          <a:xfrm>
            <a:off x="2362285" y="3825025"/>
            <a:ext cx="7425431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6000" dirty="0"/>
              <a:t>Aucun conflit d’intérêt </a:t>
            </a:r>
          </a:p>
        </p:txBody>
      </p:sp>
    </p:spTree>
    <p:extLst>
      <p:ext uri="{BB962C8B-B14F-4D97-AF65-F5344CB8AC3E}">
        <p14:creationId xmlns:p14="http://schemas.microsoft.com/office/powerpoint/2010/main" val="31755647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Freeform: Shape 27">
            <a:extLst>
              <a:ext uri="{FF2B5EF4-FFF2-40B4-BE49-F238E27FC236}">
                <a16:creationId xmlns:a16="http://schemas.microsoft.com/office/drawing/2014/main" id="{46C2E80F-49A6-4372-B103-219D417A5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4096" y="470925"/>
            <a:ext cx="4381009" cy="5892104"/>
          </a:xfrm>
          <a:custGeom>
            <a:avLst/>
            <a:gdLst>
              <a:gd name="connsiteX0" fmla="*/ 0 w 4381009"/>
              <a:gd name="connsiteY0" fmla="*/ 0 h 5892104"/>
              <a:gd name="connsiteX1" fmla="*/ 4157628 w 4381009"/>
              <a:gd name="connsiteY1" fmla="*/ 0 h 5892104"/>
              <a:gd name="connsiteX2" fmla="*/ 4169302 w 4381009"/>
              <a:gd name="connsiteY2" fmla="*/ 68659 h 5892104"/>
              <a:gd name="connsiteX3" fmla="*/ 4191571 w 4381009"/>
              <a:gd name="connsiteY3" fmla="*/ 205472 h 5892104"/>
              <a:gd name="connsiteX4" fmla="*/ 4213368 w 4381009"/>
              <a:gd name="connsiteY4" fmla="*/ 342890 h 5892104"/>
              <a:gd name="connsiteX5" fmla="*/ 4232030 w 4381009"/>
              <a:gd name="connsiteY5" fmla="*/ 480913 h 5892104"/>
              <a:gd name="connsiteX6" fmla="*/ 4250848 w 4381009"/>
              <a:gd name="connsiteY6" fmla="*/ 618332 h 5892104"/>
              <a:gd name="connsiteX7" fmla="*/ 4268412 w 4381009"/>
              <a:gd name="connsiteY7" fmla="*/ 756355 h 5892104"/>
              <a:gd name="connsiteX8" fmla="*/ 4283467 w 4381009"/>
              <a:gd name="connsiteY8" fmla="*/ 892563 h 5892104"/>
              <a:gd name="connsiteX9" fmla="*/ 4297737 w 4381009"/>
              <a:gd name="connsiteY9" fmla="*/ 1030587 h 5892104"/>
              <a:gd name="connsiteX10" fmla="*/ 4310754 w 4381009"/>
              <a:gd name="connsiteY10" fmla="*/ 1168005 h 5892104"/>
              <a:gd name="connsiteX11" fmla="*/ 4322045 w 4381009"/>
              <a:gd name="connsiteY11" fmla="*/ 1303002 h 5892104"/>
              <a:gd name="connsiteX12" fmla="*/ 4333336 w 4381009"/>
              <a:gd name="connsiteY12" fmla="*/ 1439815 h 5892104"/>
              <a:gd name="connsiteX13" fmla="*/ 4342745 w 4381009"/>
              <a:gd name="connsiteY13" fmla="*/ 1574812 h 5892104"/>
              <a:gd name="connsiteX14" fmla="*/ 4350115 w 4381009"/>
              <a:gd name="connsiteY14" fmla="*/ 1709808 h 5892104"/>
              <a:gd name="connsiteX15" fmla="*/ 4357799 w 4381009"/>
              <a:gd name="connsiteY15" fmla="*/ 1844200 h 5892104"/>
              <a:gd name="connsiteX16" fmla="*/ 4364229 w 4381009"/>
              <a:gd name="connsiteY16" fmla="*/ 1977381 h 5892104"/>
              <a:gd name="connsiteX17" fmla="*/ 4368777 w 4381009"/>
              <a:gd name="connsiteY17" fmla="*/ 2109351 h 5892104"/>
              <a:gd name="connsiteX18" fmla="*/ 4372697 w 4381009"/>
              <a:gd name="connsiteY18" fmla="*/ 2241321 h 5892104"/>
              <a:gd name="connsiteX19" fmla="*/ 4376461 w 4381009"/>
              <a:gd name="connsiteY19" fmla="*/ 2372080 h 5892104"/>
              <a:gd name="connsiteX20" fmla="*/ 4378186 w 4381009"/>
              <a:gd name="connsiteY20" fmla="*/ 2501023 h 5892104"/>
              <a:gd name="connsiteX21" fmla="*/ 4380068 w 4381009"/>
              <a:gd name="connsiteY21" fmla="*/ 2629966 h 5892104"/>
              <a:gd name="connsiteX22" fmla="*/ 4381009 w 4381009"/>
              <a:gd name="connsiteY22" fmla="*/ 2757093 h 5892104"/>
              <a:gd name="connsiteX23" fmla="*/ 4380068 w 4381009"/>
              <a:gd name="connsiteY23" fmla="*/ 2883010 h 5892104"/>
              <a:gd name="connsiteX24" fmla="*/ 4380068 w 4381009"/>
              <a:gd name="connsiteY24" fmla="*/ 3007715 h 5892104"/>
              <a:gd name="connsiteX25" fmla="*/ 4378186 w 4381009"/>
              <a:gd name="connsiteY25" fmla="*/ 3131210 h 5892104"/>
              <a:gd name="connsiteX26" fmla="*/ 4375363 w 4381009"/>
              <a:gd name="connsiteY26" fmla="*/ 3252283 h 5892104"/>
              <a:gd name="connsiteX27" fmla="*/ 4372697 w 4381009"/>
              <a:gd name="connsiteY27" fmla="*/ 3372146 h 5892104"/>
              <a:gd name="connsiteX28" fmla="*/ 4369718 w 4381009"/>
              <a:gd name="connsiteY28" fmla="*/ 3489587 h 5892104"/>
              <a:gd name="connsiteX29" fmla="*/ 4365170 w 4381009"/>
              <a:gd name="connsiteY29" fmla="*/ 3606423 h 5892104"/>
              <a:gd name="connsiteX30" fmla="*/ 4360309 w 4381009"/>
              <a:gd name="connsiteY30" fmla="*/ 3721443 h 5892104"/>
              <a:gd name="connsiteX31" fmla="*/ 4355918 w 4381009"/>
              <a:gd name="connsiteY31" fmla="*/ 3834041 h 5892104"/>
              <a:gd name="connsiteX32" fmla="*/ 4343529 w 4381009"/>
              <a:gd name="connsiteY32" fmla="*/ 4053789 h 5892104"/>
              <a:gd name="connsiteX33" fmla="*/ 4330356 w 4381009"/>
              <a:gd name="connsiteY33" fmla="*/ 4264457 h 5892104"/>
              <a:gd name="connsiteX34" fmla="*/ 4316556 w 4381009"/>
              <a:gd name="connsiteY34" fmla="*/ 4466650 h 5892104"/>
              <a:gd name="connsiteX35" fmla="*/ 4301344 w 4381009"/>
              <a:gd name="connsiteY35" fmla="*/ 4657946 h 5892104"/>
              <a:gd name="connsiteX36" fmla="*/ 4285506 w 4381009"/>
              <a:gd name="connsiteY36" fmla="*/ 4840767 h 5892104"/>
              <a:gd name="connsiteX37" fmla="*/ 4268412 w 4381009"/>
              <a:gd name="connsiteY37" fmla="*/ 5010269 h 5892104"/>
              <a:gd name="connsiteX38" fmla="*/ 4251633 w 4381009"/>
              <a:gd name="connsiteY38" fmla="*/ 5169481 h 5892104"/>
              <a:gd name="connsiteX39" fmla="*/ 4234853 w 4381009"/>
              <a:gd name="connsiteY39" fmla="*/ 5315980 h 5892104"/>
              <a:gd name="connsiteX40" fmla="*/ 4219014 w 4381009"/>
              <a:gd name="connsiteY40" fmla="*/ 5450371 h 5892104"/>
              <a:gd name="connsiteX41" fmla="*/ 4203959 w 4381009"/>
              <a:gd name="connsiteY41" fmla="*/ 5569628 h 5892104"/>
              <a:gd name="connsiteX42" fmla="*/ 4189689 w 4381009"/>
              <a:gd name="connsiteY42" fmla="*/ 5677384 h 5892104"/>
              <a:gd name="connsiteX43" fmla="*/ 4177770 w 4381009"/>
              <a:gd name="connsiteY43" fmla="*/ 5768189 h 5892104"/>
              <a:gd name="connsiteX44" fmla="*/ 4166479 w 4381009"/>
              <a:gd name="connsiteY44" fmla="*/ 5844465 h 5892104"/>
              <a:gd name="connsiteX45" fmla="*/ 4159132 w 4381009"/>
              <a:gd name="connsiteY45" fmla="*/ 5892104 h 5892104"/>
              <a:gd name="connsiteX46" fmla="*/ 0 w 4381009"/>
              <a:gd name="connsiteY46" fmla="*/ 5892104 h 58921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</a:cxnLst>
            <a:rect l="l" t="t" r="r" b="b"/>
            <a:pathLst>
              <a:path w="4381009" h="5892104">
                <a:moveTo>
                  <a:pt x="0" y="0"/>
                </a:moveTo>
                <a:lnTo>
                  <a:pt x="4157628" y="0"/>
                </a:lnTo>
                <a:lnTo>
                  <a:pt x="4169302" y="68659"/>
                </a:lnTo>
                <a:lnTo>
                  <a:pt x="4191571" y="205472"/>
                </a:lnTo>
                <a:lnTo>
                  <a:pt x="4213368" y="342890"/>
                </a:lnTo>
                <a:lnTo>
                  <a:pt x="4232030" y="480913"/>
                </a:lnTo>
                <a:lnTo>
                  <a:pt x="4250848" y="618332"/>
                </a:lnTo>
                <a:lnTo>
                  <a:pt x="4268412" y="756355"/>
                </a:lnTo>
                <a:lnTo>
                  <a:pt x="4283467" y="892563"/>
                </a:lnTo>
                <a:lnTo>
                  <a:pt x="4297737" y="1030587"/>
                </a:lnTo>
                <a:lnTo>
                  <a:pt x="4310754" y="1168005"/>
                </a:lnTo>
                <a:lnTo>
                  <a:pt x="4322045" y="1303002"/>
                </a:lnTo>
                <a:lnTo>
                  <a:pt x="4333336" y="1439815"/>
                </a:lnTo>
                <a:lnTo>
                  <a:pt x="4342745" y="1574812"/>
                </a:lnTo>
                <a:lnTo>
                  <a:pt x="4350115" y="1709808"/>
                </a:lnTo>
                <a:lnTo>
                  <a:pt x="4357799" y="1844200"/>
                </a:lnTo>
                <a:lnTo>
                  <a:pt x="4364229" y="1977381"/>
                </a:lnTo>
                <a:lnTo>
                  <a:pt x="4368777" y="2109351"/>
                </a:lnTo>
                <a:lnTo>
                  <a:pt x="4372697" y="2241321"/>
                </a:lnTo>
                <a:lnTo>
                  <a:pt x="4376461" y="2372080"/>
                </a:lnTo>
                <a:lnTo>
                  <a:pt x="4378186" y="2501023"/>
                </a:lnTo>
                <a:lnTo>
                  <a:pt x="4380068" y="2629966"/>
                </a:lnTo>
                <a:lnTo>
                  <a:pt x="4381009" y="2757093"/>
                </a:lnTo>
                <a:lnTo>
                  <a:pt x="4380068" y="2883010"/>
                </a:lnTo>
                <a:lnTo>
                  <a:pt x="4380068" y="3007715"/>
                </a:lnTo>
                <a:lnTo>
                  <a:pt x="4378186" y="3131210"/>
                </a:lnTo>
                <a:lnTo>
                  <a:pt x="4375363" y="3252283"/>
                </a:lnTo>
                <a:lnTo>
                  <a:pt x="4372697" y="3372146"/>
                </a:lnTo>
                <a:lnTo>
                  <a:pt x="4369718" y="3489587"/>
                </a:lnTo>
                <a:lnTo>
                  <a:pt x="4365170" y="3606423"/>
                </a:lnTo>
                <a:lnTo>
                  <a:pt x="4360309" y="3721443"/>
                </a:lnTo>
                <a:lnTo>
                  <a:pt x="4355918" y="3834041"/>
                </a:lnTo>
                <a:lnTo>
                  <a:pt x="4343529" y="4053789"/>
                </a:lnTo>
                <a:lnTo>
                  <a:pt x="4330356" y="4264457"/>
                </a:lnTo>
                <a:lnTo>
                  <a:pt x="4316556" y="4466650"/>
                </a:lnTo>
                <a:lnTo>
                  <a:pt x="4301344" y="4657946"/>
                </a:lnTo>
                <a:lnTo>
                  <a:pt x="4285506" y="4840767"/>
                </a:lnTo>
                <a:lnTo>
                  <a:pt x="4268412" y="5010269"/>
                </a:lnTo>
                <a:lnTo>
                  <a:pt x="4251633" y="5169481"/>
                </a:lnTo>
                <a:lnTo>
                  <a:pt x="4234853" y="5315980"/>
                </a:lnTo>
                <a:lnTo>
                  <a:pt x="4219014" y="5450371"/>
                </a:lnTo>
                <a:lnTo>
                  <a:pt x="4203959" y="5569628"/>
                </a:lnTo>
                <a:lnTo>
                  <a:pt x="4189689" y="5677384"/>
                </a:lnTo>
                <a:lnTo>
                  <a:pt x="4177770" y="5768189"/>
                </a:lnTo>
                <a:lnTo>
                  <a:pt x="4166479" y="5844465"/>
                </a:lnTo>
                <a:lnTo>
                  <a:pt x="4159132" y="5892104"/>
                </a:lnTo>
                <a:lnTo>
                  <a:pt x="0" y="5892104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D22B78F0-817B-4814-A8F5-987A90DA26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3029" y="1012004"/>
            <a:ext cx="3416158" cy="4795408"/>
          </a:xfrm>
        </p:spPr>
        <p:txBody>
          <a:bodyPr>
            <a:normAutofit/>
          </a:bodyPr>
          <a:lstStyle/>
          <a:p>
            <a:r>
              <a:rPr lang="fr-FR" sz="4100" dirty="0">
                <a:solidFill>
                  <a:srgbClr val="FFFFFF"/>
                </a:solidFill>
              </a:rPr>
              <a:t>Qu’est ce qu’un Médecin Correspondant du SAMU?</a:t>
            </a:r>
          </a:p>
        </p:txBody>
      </p:sp>
      <p:sp>
        <p:nvSpPr>
          <p:cNvPr id="6" name="Ellipse 5">
            <a:extLst>
              <a:ext uri="{FF2B5EF4-FFF2-40B4-BE49-F238E27FC236}">
                <a16:creationId xmlns:a16="http://schemas.microsoft.com/office/drawing/2014/main" id="{401334EA-9E65-4215-98FB-D0E1CDD49A08}"/>
              </a:ext>
            </a:extLst>
          </p:cNvPr>
          <p:cNvSpPr/>
          <p:nvPr/>
        </p:nvSpPr>
        <p:spPr>
          <a:xfrm>
            <a:off x="5303663" y="2080011"/>
            <a:ext cx="833364" cy="833364"/>
          </a:xfrm>
          <a:prstGeom prst="ellipse">
            <a:avLst/>
          </a:prstGeom>
        </p:spPr>
        <p:style>
          <a:lnRef idx="0">
            <a:schemeClr val="lt1">
              <a:alpha val="0"/>
              <a:hueOff val="0"/>
              <a:satOff val="0"/>
              <a:lumOff val="0"/>
              <a:alphaOff val="0"/>
            </a:schemeClr>
          </a:lnRef>
          <a:fillRef idx="1">
            <a:schemeClr val="accent2">
              <a:hueOff val="0"/>
              <a:satOff val="0"/>
              <a:lumOff val="0"/>
              <a:alphaOff val="0"/>
            </a:schemeClr>
          </a:fillRef>
          <a:effectRef idx="0">
            <a:schemeClr val="accent2">
              <a:hueOff val="0"/>
              <a:satOff val="0"/>
              <a:lumOff val="0"/>
              <a:alphaOff val="0"/>
            </a:schemeClr>
          </a:effectRef>
          <a:fontRef idx="minor"/>
        </p:style>
      </p:sp>
      <p:sp>
        <p:nvSpPr>
          <p:cNvPr id="7" name="Rectangle 6" descr="Stethoscope">
            <a:extLst>
              <a:ext uri="{FF2B5EF4-FFF2-40B4-BE49-F238E27FC236}">
                <a16:creationId xmlns:a16="http://schemas.microsoft.com/office/drawing/2014/main" id="{656374EE-3FA6-465E-B9FA-A4451DE7C372}"/>
              </a:ext>
            </a:extLst>
          </p:cNvPr>
          <p:cNvSpPr/>
          <p:nvPr/>
        </p:nvSpPr>
        <p:spPr>
          <a:xfrm>
            <a:off x="5478670" y="2255018"/>
            <a:ext cx="483351" cy="483351"/>
          </a:xfrm>
          <a:prstGeom prst="rect">
            <a:avLst/>
          </a:prstGeom>
          <a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  <a:ln>
            <a:noFill/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bg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8" name="Forme libre : forme 7">
            <a:extLst>
              <a:ext uri="{FF2B5EF4-FFF2-40B4-BE49-F238E27FC236}">
                <a16:creationId xmlns:a16="http://schemas.microsoft.com/office/drawing/2014/main" id="{13E0A5E6-06F4-4447-B32C-4A47AA5B40C5}"/>
              </a:ext>
            </a:extLst>
          </p:cNvPr>
          <p:cNvSpPr/>
          <p:nvPr/>
        </p:nvSpPr>
        <p:spPr>
          <a:xfrm>
            <a:off x="6315606" y="2080011"/>
            <a:ext cx="1964358" cy="833364"/>
          </a:xfrm>
          <a:custGeom>
            <a:avLst/>
            <a:gdLst>
              <a:gd name="connsiteX0" fmla="*/ 0 w 1964358"/>
              <a:gd name="connsiteY0" fmla="*/ 0 h 833364"/>
              <a:gd name="connsiteX1" fmla="*/ 1964358 w 1964358"/>
              <a:gd name="connsiteY1" fmla="*/ 0 h 833364"/>
              <a:gd name="connsiteX2" fmla="*/ 1964358 w 1964358"/>
              <a:gd name="connsiteY2" fmla="*/ 833364 h 833364"/>
              <a:gd name="connsiteX3" fmla="*/ 0 w 1964358"/>
              <a:gd name="connsiteY3" fmla="*/ 833364 h 833364"/>
              <a:gd name="connsiteX4" fmla="*/ 0 w 1964358"/>
              <a:gd name="connsiteY4" fmla="*/ 0 h 8333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64358" h="833364">
                <a:moveTo>
                  <a:pt x="0" y="0"/>
                </a:moveTo>
                <a:lnTo>
                  <a:pt x="1964358" y="0"/>
                </a:lnTo>
                <a:lnTo>
                  <a:pt x="1964358" y="833364"/>
                </a:lnTo>
                <a:lnTo>
                  <a:pt x="0" y="833364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/>
          <a:p>
            <a:pPr marL="0" lvl="0" indent="0" algn="l" defTabSz="666750">
              <a:lnSpc>
                <a:spcPct val="10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fr-FR" sz="2000" kern="1200" dirty="0"/>
              <a:t>Médecin généraliste volontaire en zone isolée</a:t>
            </a:r>
            <a:endParaRPr lang="en-US" sz="2000" kern="1200" dirty="0"/>
          </a:p>
        </p:txBody>
      </p:sp>
      <p:sp>
        <p:nvSpPr>
          <p:cNvPr id="9" name="Ellipse 8">
            <a:extLst>
              <a:ext uri="{FF2B5EF4-FFF2-40B4-BE49-F238E27FC236}">
                <a16:creationId xmlns:a16="http://schemas.microsoft.com/office/drawing/2014/main" id="{80CA5216-5E5A-4C32-9973-2F68BD99C2F4}"/>
              </a:ext>
            </a:extLst>
          </p:cNvPr>
          <p:cNvSpPr/>
          <p:nvPr/>
        </p:nvSpPr>
        <p:spPr>
          <a:xfrm>
            <a:off x="8622239" y="2080011"/>
            <a:ext cx="833364" cy="833364"/>
          </a:xfrm>
          <a:prstGeom prst="ellipse">
            <a:avLst/>
          </a:prstGeom>
        </p:spPr>
        <p:style>
          <a:lnRef idx="0">
            <a:schemeClr val="lt1">
              <a:alpha val="0"/>
              <a:hueOff val="0"/>
              <a:satOff val="0"/>
              <a:lumOff val="0"/>
              <a:alphaOff val="0"/>
            </a:schemeClr>
          </a:lnRef>
          <a:fillRef idx="1">
            <a:schemeClr val="accent3">
              <a:hueOff val="0"/>
              <a:satOff val="0"/>
              <a:lumOff val="0"/>
              <a:alphaOff val="0"/>
            </a:schemeClr>
          </a:fillRef>
          <a:effectRef idx="0">
            <a:schemeClr val="accent3">
              <a:hueOff val="0"/>
              <a:satOff val="0"/>
              <a:lumOff val="0"/>
              <a:alphaOff val="0"/>
            </a:schemeClr>
          </a:effectRef>
          <a:fontRef idx="minor"/>
        </p:style>
      </p:sp>
      <p:sp>
        <p:nvSpPr>
          <p:cNvPr id="11" name="Rectangle 10" descr="Teacher">
            <a:extLst>
              <a:ext uri="{FF2B5EF4-FFF2-40B4-BE49-F238E27FC236}">
                <a16:creationId xmlns:a16="http://schemas.microsoft.com/office/drawing/2014/main" id="{81A4353A-6428-4B28-98CA-BF64740A264F}"/>
              </a:ext>
            </a:extLst>
          </p:cNvPr>
          <p:cNvSpPr/>
          <p:nvPr/>
        </p:nvSpPr>
        <p:spPr>
          <a:xfrm>
            <a:off x="8797245" y="2255018"/>
            <a:ext cx="483351" cy="483351"/>
          </a:xfrm>
          <a:prstGeom prst="rect">
            <a:avLst/>
          </a:prstGeom>
          <a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a:blipFill>
          <a:ln>
            <a:noFill/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bg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9" name="Forme libre : forme 18">
            <a:extLst>
              <a:ext uri="{FF2B5EF4-FFF2-40B4-BE49-F238E27FC236}">
                <a16:creationId xmlns:a16="http://schemas.microsoft.com/office/drawing/2014/main" id="{FEEE490E-A5B8-4A54-9DCD-FCE6A0179A50}"/>
              </a:ext>
            </a:extLst>
          </p:cNvPr>
          <p:cNvSpPr/>
          <p:nvPr/>
        </p:nvSpPr>
        <p:spPr>
          <a:xfrm>
            <a:off x="9634181" y="2080011"/>
            <a:ext cx="1964358" cy="833364"/>
          </a:xfrm>
          <a:custGeom>
            <a:avLst/>
            <a:gdLst>
              <a:gd name="connsiteX0" fmla="*/ 0 w 1964358"/>
              <a:gd name="connsiteY0" fmla="*/ 0 h 833364"/>
              <a:gd name="connsiteX1" fmla="*/ 1964358 w 1964358"/>
              <a:gd name="connsiteY1" fmla="*/ 0 h 833364"/>
              <a:gd name="connsiteX2" fmla="*/ 1964358 w 1964358"/>
              <a:gd name="connsiteY2" fmla="*/ 833364 h 833364"/>
              <a:gd name="connsiteX3" fmla="*/ 0 w 1964358"/>
              <a:gd name="connsiteY3" fmla="*/ 833364 h 833364"/>
              <a:gd name="connsiteX4" fmla="*/ 0 w 1964358"/>
              <a:gd name="connsiteY4" fmla="*/ 0 h 8333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64358" h="833364">
                <a:moveTo>
                  <a:pt x="0" y="0"/>
                </a:moveTo>
                <a:lnTo>
                  <a:pt x="1964358" y="0"/>
                </a:lnTo>
                <a:lnTo>
                  <a:pt x="1964358" y="833364"/>
                </a:lnTo>
                <a:lnTo>
                  <a:pt x="0" y="833364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/>
          <a:p>
            <a:pPr marL="0" lvl="0" indent="0" algn="l" defTabSz="666750">
              <a:lnSpc>
                <a:spcPct val="10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fr-FR" sz="2000" kern="1200" dirty="0"/>
              <a:t>Formation initiale puis annuelle </a:t>
            </a:r>
            <a:endParaRPr lang="en-US" sz="2000" kern="1200" dirty="0"/>
          </a:p>
        </p:txBody>
      </p:sp>
      <p:sp>
        <p:nvSpPr>
          <p:cNvPr id="20" name="Ellipse 19">
            <a:extLst>
              <a:ext uri="{FF2B5EF4-FFF2-40B4-BE49-F238E27FC236}">
                <a16:creationId xmlns:a16="http://schemas.microsoft.com/office/drawing/2014/main" id="{6B9E7D01-30BA-4279-9078-B87ADF5CD2A4}"/>
              </a:ext>
            </a:extLst>
          </p:cNvPr>
          <p:cNvSpPr/>
          <p:nvPr/>
        </p:nvSpPr>
        <p:spPr>
          <a:xfrm>
            <a:off x="5303663" y="3913898"/>
            <a:ext cx="833364" cy="833364"/>
          </a:xfrm>
          <a:prstGeom prst="ellipse">
            <a:avLst/>
          </a:prstGeom>
        </p:spPr>
        <p:style>
          <a:lnRef idx="0">
            <a:schemeClr val="lt1">
              <a:alpha val="0"/>
              <a:hueOff val="0"/>
              <a:satOff val="0"/>
              <a:lumOff val="0"/>
              <a:alphaOff val="0"/>
            </a:schemeClr>
          </a:lnRef>
          <a:fillRef idx="1">
            <a:schemeClr val="accent4">
              <a:hueOff val="0"/>
              <a:satOff val="0"/>
              <a:lumOff val="0"/>
              <a:alphaOff val="0"/>
            </a:schemeClr>
          </a:fillRef>
          <a:effectRef idx="0">
            <a:schemeClr val="accent4">
              <a:hueOff val="0"/>
              <a:satOff val="0"/>
              <a:lumOff val="0"/>
              <a:alphaOff val="0"/>
            </a:schemeClr>
          </a:effectRef>
          <a:fontRef idx="minor"/>
        </p:style>
      </p:sp>
      <p:sp>
        <p:nvSpPr>
          <p:cNvPr id="21" name="Rectangle 20" descr="Mountains">
            <a:extLst>
              <a:ext uri="{FF2B5EF4-FFF2-40B4-BE49-F238E27FC236}">
                <a16:creationId xmlns:a16="http://schemas.microsoft.com/office/drawing/2014/main" id="{CBD537F5-0845-4E4C-864B-6C4188007E6E}"/>
              </a:ext>
            </a:extLst>
          </p:cNvPr>
          <p:cNvSpPr/>
          <p:nvPr/>
        </p:nvSpPr>
        <p:spPr>
          <a:xfrm>
            <a:off x="5478670" y="4088904"/>
            <a:ext cx="483351" cy="483351"/>
          </a:xfrm>
          <a:prstGeom prst="rect">
            <a:avLst/>
          </a:prstGeom>
          <a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a:blipFill>
          <a:ln>
            <a:noFill/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bg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22" name="Forme libre : forme 21">
            <a:extLst>
              <a:ext uri="{FF2B5EF4-FFF2-40B4-BE49-F238E27FC236}">
                <a16:creationId xmlns:a16="http://schemas.microsoft.com/office/drawing/2014/main" id="{3AFC6DB7-2EC7-4AD0-AAB9-C580A7876819}"/>
              </a:ext>
            </a:extLst>
          </p:cNvPr>
          <p:cNvSpPr/>
          <p:nvPr/>
        </p:nvSpPr>
        <p:spPr>
          <a:xfrm>
            <a:off x="6315606" y="3913898"/>
            <a:ext cx="1964358" cy="833364"/>
          </a:xfrm>
          <a:custGeom>
            <a:avLst/>
            <a:gdLst>
              <a:gd name="connsiteX0" fmla="*/ 0 w 1964358"/>
              <a:gd name="connsiteY0" fmla="*/ 0 h 833364"/>
              <a:gd name="connsiteX1" fmla="*/ 1964358 w 1964358"/>
              <a:gd name="connsiteY1" fmla="*/ 0 h 833364"/>
              <a:gd name="connsiteX2" fmla="*/ 1964358 w 1964358"/>
              <a:gd name="connsiteY2" fmla="*/ 833364 h 833364"/>
              <a:gd name="connsiteX3" fmla="*/ 0 w 1964358"/>
              <a:gd name="connsiteY3" fmla="*/ 833364 h 833364"/>
              <a:gd name="connsiteX4" fmla="*/ 0 w 1964358"/>
              <a:gd name="connsiteY4" fmla="*/ 0 h 8333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64358" h="833364">
                <a:moveTo>
                  <a:pt x="0" y="0"/>
                </a:moveTo>
                <a:lnTo>
                  <a:pt x="1964358" y="0"/>
                </a:lnTo>
                <a:lnTo>
                  <a:pt x="1964358" y="833364"/>
                </a:lnTo>
                <a:lnTo>
                  <a:pt x="0" y="833364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/>
          <a:p>
            <a:pPr marL="0" lvl="0" indent="0" algn="l" defTabSz="577850">
              <a:lnSpc>
                <a:spcPct val="10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fr-FR" sz="2000" kern="1200" dirty="0"/>
              <a:t>Réseau formé en 2003 (association des Médecins de Montagne Rhône-Alpes)</a:t>
            </a:r>
            <a:endParaRPr lang="en-US" sz="2000" dirty="0"/>
          </a:p>
          <a:p>
            <a:pPr marL="0" lvl="0" indent="0" algn="l" defTabSz="577850">
              <a:lnSpc>
                <a:spcPct val="10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fr-FR" sz="2000" kern="1200" dirty="0"/>
          </a:p>
        </p:txBody>
      </p:sp>
      <p:sp>
        <p:nvSpPr>
          <p:cNvPr id="24" name="Ellipse 23">
            <a:extLst>
              <a:ext uri="{FF2B5EF4-FFF2-40B4-BE49-F238E27FC236}">
                <a16:creationId xmlns:a16="http://schemas.microsoft.com/office/drawing/2014/main" id="{12654257-E6D7-421F-99C2-2F54FD4D0B45}"/>
              </a:ext>
            </a:extLst>
          </p:cNvPr>
          <p:cNvSpPr/>
          <p:nvPr/>
        </p:nvSpPr>
        <p:spPr>
          <a:xfrm>
            <a:off x="8622239" y="3913898"/>
            <a:ext cx="833364" cy="833364"/>
          </a:xfrm>
          <a:prstGeom prst="ellipse">
            <a:avLst/>
          </a:prstGeom>
        </p:spPr>
        <p:style>
          <a:lnRef idx="0">
            <a:schemeClr val="lt1">
              <a:alpha val="0"/>
              <a:hueOff val="0"/>
              <a:satOff val="0"/>
              <a:lumOff val="0"/>
              <a:alphaOff val="0"/>
            </a:schemeClr>
          </a:lnRef>
          <a:fillRef idx="1">
            <a:schemeClr val="accent5">
              <a:hueOff val="0"/>
              <a:satOff val="0"/>
              <a:lumOff val="0"/>
              <a:alphaOff val="0"/>
            </a:schemeClr>
          </a:fillRef>
          <a:effectRef idx="0">
            <a:schemeClr val="accent5">
              <a:hueOff val="0"/>
              <a:satOff val="0"/>
              <a:lumOff val="0"/>
              <a:alphaOff val="0"/>
            </a:schemeClr>
          </a:effectRef>
          <a:fontRef idx="minor"/>
        </p:style>
      </p:sp>
      <p:sp>
        <p:nvSpPr>
          <p:cNvPr id="38" name="Rectangle 37" descr="Venn Diagram">
            <a:extLst>
              <a:ext uri="{FF2B5EF4-FFF2-40B4-BE49-F238E27FC236}">
                <a16:creationId xmlns:a16="http://schemas.microsoft.com/office/drawing/2014/main" id="{4BB35E0A-F1A1-4C7D-B1BA-D1691C35A6B5}"/>
              </a:ext>
            </a:extLst>
          </p:cNvPr>
          <p:cNvSpPr/>
          <p:nvPr/>
        </p:nvSpPr>
        <p:spPr>
          <a:xfrm>
            <a:off x="8797245" y="4088904"/>
            <a:ext cx="483351" cy="483351"/>
          </a:xfrm>
          <a:prstGeom prst="rect">
            <a:avLst/>
          </a:prstGeom>
          <a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a:blipFill>
          <a:ln>
            <a:noFill/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bg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40" name="Forme libre : forme 39">
            <a:extLst>
              <a:ext uri="{FF2B5EF4-FFF2-40B4-BE49-F238E27FC236}">
                <a16:creationId xmlns:a16="http://schemas.microsoft.com/office/drawing/2014/main" id="{B75D4A0E-AE17-4A4F-B915-49035EC88C2F}"/>
              </a:ext>
            </a:extLst>
          </p:cNvPr>
          <p:cNvSpPr/>
          <p:nvPr/>
        </p:nvSpPr>
        <p:spPr>
          <a:xfrm>
            <a:off x="9634181" y="3913898"/>
            <a:ext cx="1964358" cy="833364"/>
          </a:xfrm>
          <a:custGeom>
            <a:avLst/>
            <a:gdLst>
              <a:gd name="connsiteX0" fmla="*/ 0 w 1964358"/>
              <a:gd name="connsiteY0" fmla="*/ 0 h 833364"/>
              <a:gd name="connsiteX1" fmla="*/ 1964358 w 1964358"/>
              <a:gd name="connsiteY1" fmla="*/ 0 h 833364"/>
              <a:gd name="connsiteX2" fmla="*/ 1964358 w 1964358"/>
              <a:gd name="connsiteY2" fmla="*/ 833364 h 833364"/>
              <a:gd name="connsiteX3" fmla="*/ 0 w 1964358"/>
              <a:gd name="connsiteY3" fmla="*/ 833364 h 833364"/>
              <a:gd name="connsiteX4" fmla="*/ 0 w 1964358"/>
              <a:gd name="connsiteY4" fmla="*/ 0 h 8333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64358" h="833364">
                <a:moveTo>
                  <a:pt x="0" y="0"/>
                </a:moveTo>
                <a:lnTo>
                  <a:pt x="1964358" y="0"/>
                </a:lnTo>
                <a:lnTo>
                  <a:pt x="1964358" y="833364"/>
                </a:lnTo>
                <a:lnTo>
                  <a:pt x="0" y="833364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/>
          <a:p>
            <a:pPr marL="0" lvl="0" indent="0" algn="l" defTabSz="755650">
              <a:lnSpc>
                <a:spcPct val="10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fr-FR" sz="2000" kern="1200" dirty="0"/>
              <a:t>Harmonisation des pratiques sur la région AURA débutée en 2018</a:t>
            </a:r>
            <a:endParaRPr lang="en-US" sz="2000" kern="1200" dirty="0"/>
          </a:p>
        </p:txBody>
      </p:sp>
      <p:pic>
        <p:nvPicPr>
          <p:cNvPr id="16" name="Image 15">
            <a:extLst>
              <a:ext uri="{FF2B5EF4-FFF2-40B4-BE49-F238E27FC236}">
                <a16:creationId xmlns:a16="http://schemas.microsoft.com/office/drawing/2014/main" id="{80536347-59FB-584D-97C3-1EA9393BC4EB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11296743" y="6332029"/>
            <a:ext cx="887883" cy="5195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90077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9" grpId="0"/>
      <p:bldP spid="22" grpId="0"/>
      <p:bldP spid="4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4">
                <a:lumMod val="0"/>
                <a:lumOff val="100000"/>
              </a:schemeClr>
            </a:gs>
            <a:gs pos="35000">
              <a:schemeClr val="accent4">
                <a:lumMod val="0"/>
                <a:lumOff val="100000"/>
              </a:schemeClr>
            </a:gs>
            <a:gs pos="100000">
              <a:schemeClr val="accent4">
                <a:lumMod val="100000"/>
              </a:schemeClr>
            </a:gs>
          </a:gsLst>
          <a:path path="circle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8028C4D-97E2-4BEC-9DDA-DCDB8BC032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Prises en charges incluses </a:t>
            </a:r>
          </a:p>
        </p:txBody>
      </p:sp>
      <p:sp>
        <p:nvSpPr>
          <p:cNvPr id="8" name="Forme libre : forme 7">
            <a:extLst>
              <a:ext uri="{FF2B5EF4-FFF2-40B4-BE49-F238E27FC236}">
                <a16:creationId xmlns:a16="http://schemas.microsoft.com/office/drawing/2014/main" id="{9C3A15C3-7922-4775-B1FE-77DD5C73BDC6}"/>
              </a:ext>
            </a:extLst>
          </p:cNvPr>
          <p:cNvSpPr/>
          <p:nvPr/>
        </p:nvSpPr>
        <p:spPr>
          <a:xfrm>
            <a:off x="2008278" y="1827539"/>
            <a:ext cx="3445764" cy="1208644"/>
          </a:xfrm>
          <a:custGeom>
            <a:avLst/>
            <a:gdLst>
              <a:gd name="connsiteX0" fmla="*/ 0 w 3445764"/>
              <a:gd name="connsiteY0" fmla="*/ 0 h 1208643"/>
              <a:gd name="connsiteX1" fmla="*/ 2841443 w 3445764"/>
              <a:gd name="connsiteY1" fmla="*/ 0 h 1208643"/>
              <a:gd name="connsiteX2" fmla="*/ 3445764 w 3445764"/>
              <a:gd name="connsiteY2" fmla="*/ 604322 h 1208643"/>
              <a:gd name="connsiteX3" fmla="*/ 2841443 w 3445764"/>
              <a:gd name="connsiteY3" fmla="*/ 1208643 h 1208643"/>
              <a:gd name="connsiteX4" fmla="*/ 0 w 3445764"/>
              <a:gd name="connsiteY4" fmla="*/ 1208643 h 1208643"/>
              <a:gd name="connsiteX5" fmla="*/ 0 w 3445764"/>
              <a:gd name="connsiteY5" fmla="*/ 0 h 12086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445764" h="1208643">
                <a:moveTo>
                  <a:pt x="3445764" y="1208642"/>
                </a:moveTo>
                <a:lnTo>
                  <a:pt x="604321" y="1208642"/>
                </a:lnTo>
                <a:lnTo>
                  <a:pt x="0" y="604321"/>
                </a:lnTo>
                <a:lnTo>
                  <a:pt x="604321" y="1"/>
                </a:lnTo>
                <a:lnTo>
                  <a:pt x="3445764" y="1"/>
                </a:lnTo>
                <a:lnTo>
                  <a:pt x="3445764" y="1208642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835139" tIns="129540" rIns="241808" bIns="129541" numCol="1" spcCol="1270" anchor="ctr" anchorCtr="0">
            <a:noAutofit/>
          </a:bodyPr>
          <a:lstStyle/>
          <a:p>
            <a:pPr marL="0" lvl="0" indent="0" algn="ctr" defTabSz="1511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fr-FR" sz="3400" kern="1200" dirty="0"/>
              <a:t>113 inclusions</a:t>
            </a:r>
          </a:p>
        </p:txBody>
      </p:sp>
      <p:sp>
        <p:nvSpPr>
          <p:cNvPr id="9" name="Ellipse 8" descr="Trousse de premiers secours">
            <a:extLst>
              <a:ext uri="{FF2B5EF4-FFF2-40B4-BE49-F238E27FC236}">
                <a16:creationId xmlns:a16="http://schemas.microsoft.com/office/drawing/2014/main" id="{1936041D-BE83-4C47-8743-D4CA4DD7F844}"/>
              </a:ext>
            </a:extLst>
          </p:cNvPr>
          <p:cNvSpPr/>
          <p:nvPr/>
        </p:nvSpPr>
        <p:spPr>
          <a:xfrm>
            <a:off x="1403957" y="1827539"/>
            <a:ext cx="1208643" cy="1208643"/>
          </a:xfrm>
          <a:prstGeom prst="ellipse">
            <a:avLst/>
          </a:prstGeom>
          <a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rcRect/>
            <a:stretch>
              <a:fillRect/>
            </a:stretch>
          </a:blipFill>
          <a:effectLst>
            <a:innerShdw blurRad="152400">
              <a:prstClr val="black"/>
            </a:innerShdw>
          </a:effectLst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0" name="Forme libre : forme 9">
            <a:extLst>
              <a:ext uri="{FF2B5EF4-FFF2-40B4-BE49-F238E27FC236}">
                <a16:creationId xmlns:a16="http://schemas.microsoft.com/office/drawing/2014/main" id="{BFE978A0-A352-4F53-A276-9EE84F4D387C}"/>
              </a:ext>
            </a:extLst>
          </p:cNvPr>
          <p:cNvSpPr/>
          <p:nvPr/>
        </p:nvSpPr>
        <p:spPr>
          <a:xfrm>
            <a:off x="2008278" y="3396971"/>
            <a:ext cx="3445764" cy="1208644"/>
          </a:xfrm>
          <a:custGeom>
            <a:avLst/>
            <a:gdLst>
              <a:gd name="connsiteX0" fmla="*/ 0 w 3445764"/>
              <a:gd name="connsiteY0" fmla="*/ 0 h 1208643"/>
              <a:gd name="connsiteX1" fmla="*/ 2841443 w 3445764"/>
              <a:gd name="connsiteY1" fmla="*/ 0 h 1208643"/>
              <a:gd name="connsiteX2" fmla="*/ 3445764 w 3445764"/>
              <a:gd name="connsiteY2" fmla="*/ 604322 h 1208643"/>
              <a:gd name="connsiteX3" fmla="*/ 2841443 w 3445764"/>
              <a:gd name="connsiteY3" fmla="*/ 1208643 h 1208643"/>
              <a:gd name="connsiteX4" fmla="*/ 0 w 3445764"/>
              <a:gd name="connsiteY4" fmla="*/ 1208643 h 1208643"/>
              <a:gd name="connsiteX5" fmla="*/ 0 w 3445764"/>
              <a:gd name="connsiteY5" fmla="*/ 0 h 12086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445764" h="1208643">
                <a:moveTo>
                  <a:pt x="3445764" y="1208642"/>
                </a:moveTo>
                <a:lnTo>
                  <a:pt x="604321" y="1208642"/>
                </a:lnTo>
                <a:lnTo>
                  <a:pt x="0" y="604321"/>
                </a:lnTo>
                <a:lnTo>
                  <a:pt x="604321" y="1"/>
                </a:lnTo>
                <a:lnTo>
                  <a:pt x="3445764" y="1"/>
                </a:lnTo>
                <a:lnTo>
                  <a:pt x="3445764" y="1208642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835139" tIns="129541" rIns="241808" bIns="129540" numCol="1" spcCol="1270" anchor="ctr" anchorCtr="0">
            <a:noAutofit/>
          </a:bodyPr>
          <a:lstStyle/>
          <a:p>
            <a:pPr marL="0" lvl="0" indent="0" algn="ctr" defTabSz="1511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fr-FR" sz="3400" kern="1200" dirty="0"/>
              <a:t>Âge médian 46 ans</a:t>
            </a:r>
          </a:p>
        </p:txBody>
      </p:sp>
      <p:sp>
        <p:nvSpPr>
          <p:cNvPr id="11" name="Ellipse 10" descr="Enfant avec ballon">
            <a:extLst>
              <a:ext uri="{FF2B5EF4-FFF2-40B4-BE49-F238E27FC236}">
                <a16:creationId xmlns:a16="http://schemas.microsoft.com/office/drawing/2014/main" id="{DA20BB1B-C56E-4AD5-89A2-982691DFCDD8}"/>
              </a:ext>
            </a:extLst>
          </p:cNvPr>
          <p:cNvSpPr/>
          <p:nvPr/>
        </p:nvSpPr>
        <p:spPr>
          <a:xfrm>
            <a:off x="1403957" y="3396972"/>
            <a:ext cx="1208643" cy="1208643"/>
          </a:xfrm>
          <a:prstGeom prst="ellipse">
            <a:avLst/>
          </a:prstGeom>
          <a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rcRect/>
            <a:stretch>
              <a:fillRect/>
            </a:stretch>
          </a:blipFill>
          <a:effectLst>
            <a:innerShdw blurRad="152400">
              <a:prstClr val="black"/>
            </a:innerShdw>
          </a:effectLst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2" name="Forme libre : forme 11">
            <a:extLst>
              <a:ext uri="{FF2B5EF4-FFF2-40B4-BE49-F238E27FC236}">
                <a16:creationId xmlns:a16="http://schemas.microsoft.com/office/drawing/2014/main" id="{762091D5-B7CD-40FC-8EF6-D78FD076E614}"/>
              </a:ext>
            </a:extLst>
          </p:cNvPr>
          <p:cNvSpPr/>
          <p:nvPr/>
        </p:nvSpPr>
        <p:spPr>
          <a:xfrm>
            <a:off x="2008278" y="4966403"/>
            <a:ext cx="3445764" cy="1208644"/>
          </a:xfrm>
          <a:custGeom>
            <a:avLst/>
            <a:gdLst>
              <a:gd name="connsiteX0" fmla="*/ 0 w 3445764"/>
              <a:gd name="connsiteY0" fmla="*/ 0 h 1208643"/>
              <a:gd name="connsiteX1" fmla="*/ 2841443 w 3445764"/>
              <a:gd name="connsiteY1" fmla="*/ 0 h 1208643"/>
              <a:gd name="connsiteX2" fmla="*/ 3445764 w 3445764"/>
              <a:gd name="connsiteY2" fmla="*/ 604322 h 1208643"/>
              <a:gd name="connsiteX3" fmla="*/ 2841443 w 3445764"/>
              <a:gd name="connsiteY3" fmla="*/ 1208643 h 1208643"/>
              <a:gd name="connsiteX4" fmla="*/ 0 w 3445764"/>
              <a:gd name="connsiteY4" fmla="*/ 1208643 h 1208643"/>
              <a:gd name="connsiteX5" fmla="*/ 0 w 3445764"/>
              <a:gd name="connsiteY5" fmla="*/ 0 h 12086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445764" h="1208643">
                <a:moveTo>
                  <a:pt x="3445764" y="1208642"/>
                </a:moveTo>
                <a:lnTo>
                  <a:pt x="604321" y="1208642"/>
                </a:lnTo>
                <a:lnTo>
                  <a:pt x="0" y="604321"/>
                </a:lnTo>
                <a:lnTo>
                  <a:pt x="604321" y="1"/>
                </a:lnTo>
                <a:lnTo>
                  <a:pt x="3445764" y="1"/>
                </a:lnTo>
                <a:lnTo>
                  <a:pt x="3445764" y="1208642"/>
                </a:lnTo>
                <a:close/>
              </a:path>
            </a:pathLst>
          </a:custGeom>
          <a:solidFill>
            <a:schemeClr val="bg1">
              <a:lumMod val="65000"/>
            </a:schemeClr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835139" tIns="129541" rIns="241808" bIns="129540" numCol="1" spcCol="1270" anchor="ctr" anchorCtr="0">
            <a:noAutofit/>
          </a:bodyPr>
          <a:lstStyle/>
          <a:p>
            <a:pPr marL="0" lvl="0" indent="0" algn="ctr" defTabSz="1511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fr-FR" sz="3400" kern="1200" dirty="0"/>
              <a:t>72% d’hommes</a:t>
            </a:r>
          </a:p>
        </p:txBody>
      </p:sp>
      <p:sp>
        <p:nvSpPr>
          <p:cNvPr id="13" name="Ellipse 12" descr="Masculin">
            <a:extLst>
              <a:ext uri="{FF2B5EF4-FFF2-40B4-BE49-F238E27FC236}">
                <a16:creationId xmlns:a16="http://schemas.microsoft.com/office/drawing/2014/main" id="{5D2A1B54-2EEB-4F45-A2DF-1B21035E8C74}"/>
              </a:ext>
            </a:extLst>
          </p:cNvPr>
          <p:cNvSpPr/>
          <p:nvPr/>
        </p:nvSpPr>
        <p:spPr>
          <a:xfrm>
            <a:off x="1403957" y="4966404"/>
            <a:ext cx="1208643" cy="1208643"/>
          </a:xfrm>
          <a:prstGeom prst="ellipse">
            <a:avLst/>
          </a:prstGeom>
          <a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rcRect/>
            <a:stretch>
              <a:fillRect/>
            </a:stretch>
          </a:blipFill>
          <a:effectLst>
            <a:innerShdw blurRad="152400">
              <a:prstClr val="black"/>
            </a:innerShdw>
          </a:effectLst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graphicFrame>
        <p:nvGraphicFramePr>
          <p:cNvPr id="5" name="Espace réservé du contenu 5">
            <a:extLst>
              <a:ext uri="{FF2B5EF4-FFF2-40B4-BE49-F238E27FC236}">
                <a16:creationId xmlns:a16="http://schemas.microsoft.com/office/drawing/2014/main" id="{3081D446-B4F3-4F69-BE63-1A773134DB42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738306865"/>
              </p:ext>
            </p:extLst>
          </p:nvPr>
        </p:nvGraphicFramePr>
        <p:xfrm>
          <a:off x="6172200" y="1825625"/>
          <a:ext cx="5181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  <p:pic>
        <p:nvPicPr>
          <p:cNvPr id="14" name="Image 13">
            <a:extLst>
              <a:ext uri="{FF2B5EF4-FFF2-40B4-BE49-F238E27FC236}">
                <a16:creationId xmlns:a16="http://schemas.microsoft.com/office/drawing/2014/main" id="{13EEDE9F-97A3-6B40-B544-70B5A46050BF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11296743" y="6332029"/>
            <a:ext cx="887883" cy="5195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43341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0" grpId="0" animBg="1"/>
      <p:bldP spid="12" grpId="0" animBg="1"/>
      <p:bldGraphic spid="5" grpId="0">
        <p:bldAsOne/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7638B808-3128-4131-916F-713C3B7F2D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5331534" cy="6858000"/>
          </a:xfrm>
          <a:custGeom>
            <a:avLst/>
            <a:gdLst>
              <a:gd name="connsiteX0" fmla="*/ 5331534 w 5331534"/>
              <a:gd name="connsiteY0" fmla="*/ 0 h 6858000"/>
              <a:gd name="connsiteX1" fmla="*/ 69075 w 5331534"/>
              <a:gd name="connsiteY1" fmla="*/ 0 h 6858000"/>
              <a:gd name="connsiteX2" fmla="*/ 35131 w 5331534"/>
              <a:gd name="connsiteY2" fmla="*/ 267128 h 6858000"/>
              <a:gd name="connsiteX3" fmla="*/ 0 w 5331534"/>
              <a:gd name="connsiteY3" fmla="*/ 962845 h 6858000"/>
              <a:gd name="connsiteX4" fmla="*/ 3276103 w 5331534"/>
              <a:gd name="connsiteY4" fmla="*/ 6782205 h 6858000"/>
              <a:gd name="connsiteX5" fmla="*/ 3407923 w 5331534"/>
              <a:gd name="connsiteY5" fmla="*/ 6858000 h 6858000"/>
              <a:gd name="connsiteX6" fmla="*/ 5331534 w 5331534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331534" h="6858000">
                <a:moveTo>
                  <a:pt x="5331534" y="0"/>
                </a:moveTo>
                <a:lnTo>
                  <a:pt x="69075" y="0"/>
                </a:lnTo>
                <a:lnTo>
                  <a:pt x="35131" y="267128"/>
                </a:lnTo>
                <a:cubicBezTo>
                  <a:pt x="11901" y="495874"/>
                  <a:pt x="0" y="727970"/>
                  <a:pt x="0" y="962845"/>
                </a:cubicBezTo>
                <a:cubicBezTo>
                  <a:pt x="0" y="3429034"/>
                  <a:pt x="1312002" y="5588789"/>
                  <a:pt x="3276103" y="6782205"/>
                </a:cubicBezTo>
                <a:lnTo>
                  <a:pt x="3407923" y="6858000"/>
                </a:lnTo>
                <a:lnTo>
                  <a:pt x="5331534" y="6858000"/>
                </a:ln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E9928CB4-FA8A-471E-A802-B1B3E34FDFF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5173318" cy="6860381"/>
          </a:xfrm>
          <a:custGeom>
            <a:avLst/>
            <a:gdLst>
              <a:gd name="connsiteX0" fmla="*/ 0 w 5203198"/>
              <a:gd name="connsiteY0" fmla="*/ 0 h 6858000"/>
              <a:gd name="connsiteX1" fmla="*/ 5142946 w 5203198"/>
              <a:gd name="connsiteY1" fmla="*/ 0 h 6858000"/>
              <a:gd name="connsiteX2" fmla="*/ 5161772 w 5203198"/>
              <a:gd name="connsiteY2" fmla="*/ 133740 h 6858000"/>
              <a:gd name="connsiteX3" fmla="*/ 5203198 w 5203198"/>
              <a:gd name="connsiteY3" fmla="*/ 874296 h 6858000"/>
              <a:gd name="connsiteX4" fmla="*/ 1980154 w 5203198"/>
              <a:gd name="connsiteY4" fmla="*/ 6678378 h 6858000"/>
              <a:gd name="connsiteX5" fmla="*/ 1700330 w 5203198"/>
              <a:gd name="connsiteY5" fmla="*/ 6858000 h 6858000"/>
              <a:gd name="connsiteX6" fmla="*/ 0 w 5203198"/>
              <a:gd name="connsiteY6" fmla="*/ 6858000 h 6858000"/>
              <a:gd name="connsiteX0" fmla="*/ 0 w 5203198"/>
              <a:gd name="connsiteY0" fmla="*/ 2381 h 6860381"/>
              <a:gd name="connsiteX1" fmla="*/ 5135802 w 5203198"/>
              <a:gd name="connsiteY1" fmla="*/ 0 h 6860381"/>
              <a:gd name="connsiteX2" fmla="*/ 5161772 w 5203198"/>
              <a:gd name="connsiteY2" fmla="*/ 136121 h 6860381"/>
              <a:gd name="connsiteX3" fmla="*/ 5203198 w 5203198"/>
              <a:gd name="connsiteY3" fmla="*/ 876677 h 6860381"/>
              <a:gd name="connsiteX4" fmla="*/ 1980154 w 5203198"/>
              <a:gd name="connsiteY4" fmla="*/ 6680759 h 6860381"/>
              <a:gd name="connsiteX5" fmla="*/ 1700330 w 5203198"/>
              <a:gd name="connsiteY5" fmla="*/ 6860381 h 6860381"/>
              <a:gd name="connsiteX6" fmla="*/ 0 w 5203198"/>
              <a:gd name="connsiteY6" fmla="*/ 6860381 h 6860381"/>
              <a:gd name="connsiteX7" fmla="*/ 0 w 5203198"/>
              <a:gd name="connsiteY7" fmla="*/ 2381 h 6860381"/>
              <a:gd name="connsiteX0" fmla="*/ 0 w 5203198"/>
              <a:gd name="connsiteY0" fmla="*/ 2381 h 6860381"/>
              <a:gd name="connsiteX1" fmla="*/ 5142946 w 5203198"/>
              <a:gd name="connsiteY1" fmla="*/ 0 h 6860381"/>
              <a:gd name="connsiteX2" fmla="*/ 5161772 w 5203198"/>
              <a:gd name="connsiteY2" fmla="*/ 136121 h 6860381"/>
              <a:gd name="connsiteX3" fmla="*/ 5203198 w 5203198"/>
              <a:gd name="connsiteY3" fmla="*/ 876677 h 6860381"/>
              <a:gd name="connsiteX4" fmla="*/ 1980154 w 5203198"/>
              <a:gd name="connsiteY4" fmla="*/ 6680759 h 6860381"/>
              <a:gd name="connsiteX5" fmla="*/ 1700330 w 5203198"/>
              <a:gd name="connsiteY5" fmla="*/ 6860381 h 6860381"/>
              <a:gd name="connsiteX6" fmla="*/ 0 w 5203198"/>
              <a:gd name="connsiteY6" fmla="*/ 6860381 h 6860381"/>
              <a:gd name="connsiteX7" fmla="*/ 0 w 5203198"/>
              <a:gd name="connsiteY7" fmla="*/ 2381 h 6860381"/>
              <a:gd name="connsiteX0" fmla="*/ 0 w 5203198"/>
              <a:gd name="connsiteY0" fmla="*/ 2381 h 6860381"/>
              <a:gd name="connsiteX1" fmla="*/ 5142946 w 5203198"/>
              <a:gd name="connsiteY1" fmla="*/ 0 h 6860381"/>
              <a:gd name="connsiteX2" fmla="*/ 5161772 w 5203198"/>
              <a:gd name="connsiteY2" fmla="*/ 136121 h 6860381"/>
              <a:gd name="connsiteX3" fmla="*/ 5203198 w 5203198"/>
              <a:gd name="connsiteY3" fmla="*/ 876677 h 6860381"/>
              <a:gd name="connsiteX4" fmla="*/ 1980154 w 5203198"/>
              <a:gd name="connsiteY4" fmla="*/ 6680759 h 6860381"/>
              <a:gd name="connsiteX5" fmla="*/ 1678899 w 5203198"/>
              <a:gd name="connsiteY5" fmla="*/ 6860381 h 6860381"/>
              <a:gd name="connsiteX6" fmla="*/ 0 w 5203198"/>
              <a:gd name="connsiteY6" fmla="*/ 6860381 h 6860381"/>
              <a:gd name="connsiteX7" fmla="*/ 0 w 5203198"/>
              <a:gd name="connsiteY7" fmla="*/ 2381 h 68603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203198" h="6860381">
                <a:moveTo>
                  <a:pt x="0" y="2381"/>
                </a:moveTo>
                <a:lnTo>
                  <a:pt x="5142946" y="0"/>
                </a:lnTo>
                <a:cubicBezTo>
                  <a:pt x="5149221" y="44580"/>
                  <a:pt x="5155497" y="91541"/>
                  <a:pt x="5161772" y="136121"/>
                </a:cubicBezTo>
                <a:cubicBezTo>
                  <a:pt x="5189165" y="379610"/>
                  <a:pt x="5203198" y="626664"/>
                  <a:pt x="5203198" y="876677"/>
                </a:cubicBezTo>
                <a:cubicBezTo>
                  <a:pt x="5203198" y="3251799"/>
                  <a:pt x="3936740" y="5359908"/>
                  <a:pt x="1980154" y="6680759"/>
                </a:cubicBezTo>
                <a:lnTo>
                  <a:pt x="1678899" y="6860381"/>
                </a:lnTo>
                <a:lnTo>
                  <a:pt x="0" y="6860381"/>
                </a:lnTo>
                <a:lnTo>
                  <a:pt x="0" y="2381"/>
                </a:lnTo>
                <a:close/>
              </a:path>
            </a:pathLst>
          </a:custGeom>
          <a:solidFill>
            <a:schemeClr val="tx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FC83F759-FDA7-4E7B-911B-50C9390EB8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672" y="513977"/>
            <a:ext cx="3591964" cy="3475564"/>
          </a:xfrm>
        </p:spPr>
        <p:txBody>
          <a:bodyPr>
            <a:normAutofit/>
          </a:bodyPr>
          <a:lstStyle/>
          <a:p>
            <a:r>
              <a:rPr lang="fr-FR">
                <a:solidFill>
                  <a:schemeClr val="bg1"/>
                </a:solidFill>
              </a:rPr>
              <a:t>Critère de jugement principal </a:t>
            </a:r>
          </a:p>
        </p:txBody>
      </p:sp>
      <p:pic>
        <p:nvPicPr>
          <p:cNvPr id="2050" name="Graphique 1" descr="Titre : SCA ST+ - Description : hzrh">
            <a:extLst>
              <a:ext uri="{FF2B5EF4-FFF2-40B4-BE49-F238E27FC236}">
                <a16:creationId xmlns:a16="http://schemas.microsoft.com/office/drawing/2014/main" id="{8591F6B2-5BE0-49B2-8651-962FFDB11FDF}"/>
              </a:ext>
            </a:extLst>
          </p:cNvPr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50"/>
          <a:stretch>
            <a:fillRect/>
          </a:stretch>
        </p:blipFill>
        <p:spPr bwMode="auto">
          <a:xfrm>
            <a:off x="6095996" y="1445732"/>
            <a:ext cx="5601512" cy="40632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Image 5">
            <a:extLst>
              <a:ext uri="{FF2B5EF4-FFF2-40B4-BE49-F238E27FC236}">
                <a16:creationId xmlns:a16="http://schemas.microsoft.com/office/drawing/2014/main" id="{47FE4695-F346-B541-9477-8ECB795B6F0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296743" y="6332029"/>
            <a:ext cx="887883" cy="5195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283098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3" name="Straight Connector 72">
            <a:extLst>
              <a:ext uri="{FF2B5EF4-FFF2-40B4-BE49-F238E27FC236}">
                <a16:creationId xmlns:a16="http://schemas.microsoft.com/office/drawing/2014/main" id="{99AE2756-0FC4-4155-83E7-58AAAB63E7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065689" y="477749"/>
            <a:ext cx="0" cy="3657600"/>
          </a:xfrm>
          <a:prstGeom prst="line">
            <a:avLst/>
          </a:prstGeom>
          <a:ln w="101600" cmpd="dbl">
            <a:solidFill>
              <a:srgbClr val="59595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Rectangle 74">
            <a:extLst>
              <a:ext uri="{FF2B5EF4-FFF2-40B4-BE49-F238E27FC236}">
                <a16:creationId xmlns:a16="http://schemas.microsoft.com/office/drawing/2014/main" id="{247AB924-1B87-43FC-B7C7-B112D5C51A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78068" y="4633546"/>
            <a:ext cx="11438793" cy="1844256"/>
          </a:xfrm>
          <a:prstGeom prst="rect">
            <a:avLst/>
          </a:prstGeom>
          <a:solidFill>
            <a:srgbClr val="404040"/>
          </a:solidFill>
          <a:ln w="127000" cap="sq" cmpd="thinThick">
            <a:solidFill>
              <a:srgbClr val="4040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692D04AB-ED02-43CF-B09C-698018987B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7538" y="4756638"/>
            <a:ext cx="11139854" cy="930447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4600">
                <a:solidFill>
                  <a:srgbClr val="FFFFFF"/>
                </a:solidFill>
              </a:rPr>
              <a:t>Critère de jugement principal par pathologie</a:t>
            </a:r>
          </a:p>
        </p:txBody>
      </p:sp>
      <p:pic>
        <p:nvPicPr>
          <p:cNvPr id="1026" name="Graphique 1" descr="Titre : SCA ST+ - Description : hzrh">
            <a:extLst>
              <a:ext uri="{FF2B5EF4-FFF2-40B4-BE49-F238E27FC236}">
                <a16:creationId xmlns:a16="http://schemas.microsoft.com/office/drawing/2014/main" id="{EECDCAC5-2563-4D7C-95C2-B159465ECCBD}"/>
              </a:ext>
            </a:extLst>
          </p:cNvPr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20040" y="1073330"/>
            <a:ext cx="3425609" cy="24664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Graphique 1" descr="Titre : SCA ST+ - Description : hzrh">
            <a:extLst>
              <a:ext uri="{FF2B5EF4-FFF2-40B4-BE49-F238E27FC236}">
                <a16:creationId xmlns:a16="http://schemas.microsoft.com/office/drawing/2014/main" id="{E4C08557-068F-449A-B2D7-5D07E64915E9}"/>
              </a:ext>
            </a:extLst>
          </p:cNvPr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385729" y="1070553"/>
            <a:ext cx="3433324" cy="24719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77" name="Straight Connector 76">
            <a:extLst>
              <a:ext uri="{FF2B5EF4-FFF2-40B4-BE49-F238E27FC236}">
                <a16:creationId xmlns:a16="http://schemas.microsoft.com/office/drawing/2014/main" id="{818DC98F-4057-4645-B948-F604F39A9CF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153400" y="477749"/>
            <a:ext cx="0" cy="3657600"/>
          </a:xfrm>
          <a:prstGeom prst="line">
            <a:avLst/>
          </a:prstGeom>
          <a:ln w="101600" cmpd="dbl">
            <a:solidFill>
              <a:srgbClr val="59595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7" name="Graphique 1" descr="Titre : SCA ST+ - Description : hzrh">
            <a:extLst>
              <a:ext uri="{FF2B5EF4-FFF2-40B4-BE49-F238E27FC236}">
                <a16:creationId xmlns:a16="http://schemas.microsoft.com/office/drawing/2014/main" id="{4E57CB8A-7885-4B0B-8068-4EB6A530788F}"/>
              </a:ext>
            </a:extLst>
          </p:cNvPr>
          <p:cNvPicPr>
            <a:picLocks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449725" y="1096254"/>
            <a:ext cx="3423916" cy="24652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79" name="Straight Connector 78">
            <a:extLst>
              <a:ext uri="{FF2B5EF4-FFF2-40B4-BE49-F238E27FC236}">
                <a16:creationId xmlns:a16="http://schemas.microsoft.com/office/drawing/2014/main" id="{DAD2B705-4A9B-408D-AA80-4F41045E09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2209800" y="5738691"/>
            <a:ext cx="7772400" cy="0"/>
          </a:xfrm>
          <a:prstGeom prst="line">
            <a:avLst/>
          </a:prstGeom>
          <a:ln w="22225"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Image 9">
            <a:extLst>
              <a:ext uri="{FF2B5EF4-FFF2-40B4-BE49-F238E27FC236}">
                <a16:creationId xmlns:a16="http://schemas.microsoft.com/office/drawing/2014/main" id="{F46AF4E2-2470-8F43-AD47-B8F67C39426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1296743" y="6332029"/>
            <a:ext cx="887883" cy="5195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30062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4">
                <a:lumMod val="0"/>
                <a:lumOff val="100000"/>
              </a:schemeClr>
            </a:gs>
            <a:gs pos="35000">
              <a:schemeClr val="accent4">
                <a:lumMod val="0"/>
                <a:lumOff val="100000"/>
              </a:schemeClr>
            </a:gs>
            <a:gs pos="100000">
              <a:schemeClr val="accent4">
                <a:lumMod val="100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5C11B01-946A-4A7A-9100-9F047D218C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52512" y="308800"/>
            <a:ext cx="10515600" cy="1325563"/>
          </a:xfrm>
        </p:spPr>
        <p:txBody>
          <a:bodyPr/>
          <a:lstStyle/>
          <a:p>
            <a:r>
              <a:rPr lang="fr-FR" dirty="0"/>
              <a:t>Critères de jugement secondaire</a:t>
            </a:r>
          </a:p>
        </p:txBody>
      </p:sp>
      <p:sp>
        <p:nvSpPr>
          <p:cNvPr id="4" name="Espace réservé du contenu 3" hidden="1">
            <a:extLst>
              <a:ext uri="{FF2B5EF4-FFF2-40B4-BE49-F238E27FC236}">
                <a16:creationId xmlns:a16="http://schemas.microsoft.com/office/drawing/2014/main" id="{FEAE1BD7-6EB9-47D3-B5D6-967E763FE01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962942"/>
            <a:ext cx="5181600" cy="4351338"/>
          </a:xfrm>
        </p:spPr>
        <p:txBody>
          <a:bodyPr/>
          <a:lstStyle/>
          <a:p>
            <a:pPr marL="0" indent="0">
              <a:buNone/>
            </a:pPr>
            <a:r>
              <a:rPr lang="fr-FR" sz="2500" b="1" dirty="0"/>
              <a:t>Conditionnement</a:t>
            </a:r>
            <a:r>
              <a:rPr lang="fr-FR" dirty="0"/>
              <a:t> </a:t>
            </a:r>
          </a:p>
          <a:p>
            <a:endParaRPr lang="fr-FR" dirty="0"/>
          </a:p>
          <a:p>
            <a:endParaRPr lang="fr-FR" dirty="0"/>
          </a:p>
        </p:txBody>
      </p:sp>
      <p:graphicFrame>
        <p:nvGraphicFramePr>
          <p:cNvPr id="5" name="Espace réservé du contenu 8">
            <a:extLst>
              <a:ext uri="{FF2B5EF4-FFF2-40B4-BE49-F238E27FC236}">
                <a16:creationId xmlns:a16="http://schemas.microsoft.com/office/drawing/2014/main" id="{D0E07386-0893-4F0E-8B3A-2F65CA542D76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548967421"/>
              </p:ext>
            </p:extLst>
          </p:nvPr>
        </p:nvGraphicFramePr>
        <p:xfrm>
          <a:off x="838200" y="1825625"/>
          <a:ext cx="5181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7" name="Image 6" descr="Une image contenant objet&#10;&#10;Description générée automatiquement">
            <a:extLst>
              <a:ext uri="{FF2B5EF4-FFF2-40B4-BE49-F238E27FC236}">
                <a16:creationId xmlns:a16="http://schemas.microsoft.com/office/drawing/2014/main" id="{ACD94F28-0A03-4E64-ACC5-5B096E7DE4C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10312" y="2481261"/>
            <a:ext cx="2762250" cy="1657350"/>
          </a:xfrm>
          <a:prstGeom prst="rect">
            <a:avLst/>
          </a:prstGeom>
          <a:effectLst>
            <a:glow rad="381000">
              <a:schemeClr val="accent6">
                <a:satMod val="175000"/>
              </a:schemeClr>
            </a:glow>
          </a:effectLst>
        </p:spPr>
      </p:pic>
      <p:pic>
        <p:nvPicPr>
          <p:cNvPr id="9" name="Image 8" descr="Une image contenant signe, extérieur, vert, rue&#10;&#10;Description générée automatiquement">
            <a:extLst>
              <a:ext uri="{FF2B5EF4-FFF2-40B4-BE49-F238E27FC236}">
                <a16:creationId xmlns:a16="http://schemas.microsoft.com/office/drawing/2014/main" id="{8B0259C1-5517-42F9-B584-BEB8731A8D2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97715" y="2929731"/>
            <a:ext cx="2143125" cy="2143125"/>
          </a:xfrm>
          <a:prstGeom prst="rect">
            <a:avLst/>
          </a:prstGeom>
          <a:effectLst>
            <a:glow rad="381000">
              <a:schemeClr val="accent6">
                <a:satMod val="175000"/>
              </a:schemeClr>
            </a:glow>
          </a:effectLst>
        </p:spPr>
      </p:pic>
      <p:pic>
        <p:nvPicPr>
          <p:cNvPr id="11" name="Image 10" descr="Une image contenant femme, assis, tenant, fille&#10;&#10;Description générée automatiquement">
            <a:extLst>
              <a:ext uri="{FF2B5EF4-FFF2-40B4-BE49-F238E27FC236}">
                <a16:creationId xmlns:a16="http://schemas.microsoft.com/office/drawing/2014/main" id="{35E15EFB-95B3-4979-92A8-6765E0C20049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53780" y="4084634"/>
            <a:ext cx="2170651" cy="1419225"/>
          </a:xfrm>
          <a:prstGeom prst="rect">
            <a:avLst/>
          </a:prstGeom>
          <a:effectLst>
            <a:glow rad="381000">
              <a:schemeClr val="accent6">
                <a:satMod val="175000"/>
              </a:schemeClr>
            </a:glow>
          </a:effectLst>
        </p:spPr>
      </p:pic>
      <p:pic>
        <p:nvPicPr>
          <p:cNvPr id="13" name="Image 12" descr="Une image contenant intérieur, personne, table, assis&#10;&#10;Description générée automatiquement">
            <a:extLst>
              <a:ext uri="{FF2B5EF4-FFF2-40B4-BE49-F238E27FC236}">
                <a16:creationId xmlns:a16="http://schemas.microsoft.com/office/drawing/2014/main" id="{55E8E2A9-045F-4FC1-976A-3BE14359946F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36815" y="3436089"/>
            <a:ext cx="1636767" cy="1636767"/>
          </a:xfrm>
          <a:prstGeom prst="rect">
            <a:avLst/>
          </a:prstGeom>
          <a:effectLst>
            <a:glow rad="381000">
              <a:schemeClr val="accent6">
                <a:satMod val="175000"/>
              </a:schemeClr>
            </a:glow>
          </a:effectLst>
        </p:spPr>
      </p:pic>
      <p:pic>
        <p:nvPicPr>
          <p:cNvPr id="15" name="Image 14" descr="Une image contenant jouet, intérieur, assis, orange&#10;&#10;Description générée automatiquement">
            <a:extLst>
              <a:ext uri="{FF2B5EF4-FFF2-40B4-BE49-F238E27FC236}">
                <a16:creationId xmlns:a16="http://schemas.microsoft.com/office/drawing/2014/main" id="{AF9ADBF7-1CC3-4979-B33D-F0741F1492CB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52186" y="2491527"/>
            <a:ext cx="2352717" cy="1619250"/>
          </a:xfrm>
          <a:prstGeom prst="rect">
            <a:avLst/>
          </a:prstGeom>
          <a:effectLst>
            <a:glow rad="381000">
              <a:schemeClr val="accent6">
                <a:satMod val="175000"/>
              </a:schemeClr>
            </a:glow>
          </a:effectLst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AB1CCFF1-5DA5-46B5-B804-CA9EF8B1CF20}"/>
              </a:ext>
            </a:extLst>
          </p:cNvPr>
          <p:cNvSpPr/>
          <p:nvPr/>
        </p:nvSpPr>
        <p:spPr>
          <a:xfrm>
            <a:off x="6172202" y="1825625"/>
            <a:ext cx="2571794" cy="4770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500" b="1" dirty="0"/>
              <a:t>Conditionnement</a:t>
            </a:r>
            <a:r>
              <a:rPr lang="fr-FR" b="1" dirty="0"/>
              <a:t> </a:t>
            </a:r>
            <a:endParaRPr lang="fr-FR" dirty="0"/>
          </a:p>
        </p:txBody>
      </p:sp>
      <p:pic>
        <p:nvPicPr>
          <p:cNvPr id="21" name="Image 20" descr="Une image contenant personne, pièce, assis, homme&#10;&#10;Description générée automatiquement">
            <a:extLst>
              <a:ext uri="{FF2B5EF4-FFF2-40B4-BE49-F238E27FC236}">
                <a16:creationId xmlns:a16="http://schemas.microsoft.com/office/drawing/2014/main" id="{C344056C-C088-434A-8ADD-3A4BA24C0CF3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43699" y="3044081"/>
            <a:ext cx="2619375" cy="1743075"/>
          </a:xfrm>
          <a:prstGeom prst="rect">
            <a:avLst/>
          </a:prstGeom>
          <a:effectLst>
            <a:glow rad="381000">
              <a:srgbClr val="FF0000"/>
            </a:glow>
          </a:effectLst>
        </p:spPr>
      </p:pic>
      <p:pic>
        <p:nvPicPr>
          <p:cNvPr id="23" name="Image 22">
            <a:extLst>
              <a:ext uri="{FF2B5EF4-FFF2-40B4-BE49-F238E27FC236}">
                <a16:creationId xmlns:a16="http://schemas.microsoft.com/office/drawing/2014/main" id="{8F31B3E8-B68D-46B3-9DB8-3C7C275D0280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06436" y="3629868"/>
            <a:ext cx="2143125" cy="2143125"/>
          </a:xfrm>
          <a:prstGeom prst="rect">
            <a:avLst/>
          </a:prstGeom>
          <a:effectLst>
            <a:glow rad="381000">
              <a:srgbClr val="FF0000"/>
            </a:glow>
          </a:effectLst>
        </p:spPr>
      </p:pic>
      <p:pic>
        <p:nvPicPr>
          <p:cNvPr id="14" name="Image 13">
            <a:extLst>
              <a:ext uri="{FF2B5EF4-FFF2-40B4-BE49-F238E27FC236}">
                <a16:creationId xmlns:a16="http://schemas.microsoft.com/office/drawing/2014/main" id="{97C39A18-7B26-814D-9ED2-537CA1A5B117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11296743" y="6332029"/>
            <a:ext cx="887883" cy="5195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32780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42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42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4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42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9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42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4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AsOne/>
      </p:bldGraphic>
      <p:bldP spid="1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DA36968A-2D77-4388-A81E-F40E89DC771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7865" b="7865"/>
          <a:stretch/>
        </p:blipFill>
        <p:spPr>
          <a:xfrm>
            <a:off x="-1" y="10"/>
            <a:ext cx="12192000" cy="6857990"/>
          </a:xfrm>
          <a:prstGeom prst="rect">
            <a:avLst/>
          </a:prstGeom>
        </p:spPr>
      </p:pic>
      <p:sp>
        <p:nvSpPr>
          <p:cNvPr id="14" name="Freeform 5">
            <a:extLst>
              <a:ext uri="{FF2B5EF4-FFF2-40B4-BE49-F238E27FC236}">
                <a16:creationId xmlns:a16="http://schemas.microsoft.com/office/drawing/2014/main" id="{3CD9DF72-87A3-404E-A828-84CBF11A83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White">
          <a:xfrm flipH="1">
            <a:off x="0" y="998175"/>
            <a:ext cx="6017172" cy="5859825"/>
          </a:xfrm>
          <a:custGeom>
            <a:avLst/>
            <a:gdLst>
              <a:gd name="T0" fmla="*/ 1333 w 1333"/>
              <a:gd name="T1" fmla="*/ 1031 h 1298"/>
              <a:gd name="T2" fmla="*/ 1333 w 1333"/>
              <a:gd name="T3" fmla="*/ 380 h 1298"/>
              <a:gd name="T4" fmla="*/ 706 w 1333"/>
              <a:gd name="T5" fmla="*/ 0 h 1298"/>
              <a:gd name="T6" fmla="*/ 0 w 1333"/>
              <a:gd name="T7" fmla="*/ 706 h 1298"/>
              <a:gd name="T8" fmla="*/ 323 w 1333"/>
              <a:gd name="T9" fmla="*/ 1298 h 1298"/>
              <a:gd name="T10" fmla="*/ 1090 w 1333"/>
              <a:gd name="T11" fmla="*/ 1298 h 1298"/>
              <a:gd name="T12" fmla="*/ 1333 w 1333"/>
              <a:gd name="T13" fmla="*/ 1031 h 12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333" h="1298">
                <a:moveTo>
                  <a:pt x="1333" y="1031"/>
                </a:moveTo>
                <a:cubicBezTo>
                  <a:pt x="1333" y="380"/>
                  <a:pt x="1333" y="380"/>
                  <a:pt x="1333" y="380"/>
                </a:cubicBezTo>
                <a:cubicBezTo>
                  <a:pt x="1215" y="154"/>
                  <a:pt x="979" y="0"/>
                  <a:pt x="706" y="0"/>
                </a:cubicBezTo>
                <a:cubicBezTo>
                  <a:pt x="317" y="0"/>
                  <a:pt x="0" y="316"/>
                  <a:pt x="0" y="706"/>
                </a:cubicBezTo>
                <a:cubicBezTo>
                  <a:pt x="0" y="954"/>
                  <a:pt x="129" y="1172"/>
                  <a:pt x="323" y="1298"/>
                </a:cubicBezTo>
                <a:cubicBezTo>
                  <a:pt x="1090" y="1298"/>
                  <a:pt x="1090" y="1298"/>
                  <a:pt x="1090" y="1298"/>
                </a:cubicBezTo>
                <a:cubicBezTo>
                  <a:pt x="1193" y="1232"/>
                  <a:pt x="1276" y="1140"/>
                  <a:pt x="1333" y="1031"/>
                </a:cubicBezTo>
                <a:close/>
              </a:path>
            </a:pathLst>
          </a:custGeom>
          <a:solidFill>
            <a:schemeClr val="bg1">
              <a:alpha val="75000"/>
            </a:schemeClr>
          </a:solidFill>
          <a:ln w="50800" cap="sq" cmpd="dbl">
            <a:noFill/>
            <a:miter lim="800000"/>
          </a:ln>
          <a:effectLst/>
        </p:spPr>
        <p:txBody>
          <a:bodyPr vert="horz" lIns="91440" tIns="45720" rIns="91440" bIns="45720" rtlCol="0" anchor="t">
            <a:normAutofit/>
          </a:bodyPr>
          <a:lstStyle/>
          <a:p>
            <a:pPr algn="ctr"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None/>
            </a:pPr>
            <a:endParaRPr lang="en-US" sz="1600" cap="all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34090981-7809-4905-A756-DBB3ED6118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9448" y="1913950"/>
            <a:ext cx="4204137" cy="1342754"/>
          </a:xfrm>
        </p:spPr>
        <p:txBody>
          <a:bodyPr>
            <a:normAutofit/>
          </a:bodyPr>
          <a:lstStyle/>
          <a:p>
            <a:pPr algn="ctr"/>
            <a:r>
              <a:rPr lang="fr-FR" sz="3600" dirty="0"/>
              <a:t>Discussion prise en charge des SCA ST+</a:t>
            </a: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20E3A342-4D61-4E3F-AF90-1AB42AEB96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2287051" y="3337139"/>
            <a:ext cx="935420" cy="0"/>
          </a:xfrm>
          <a:prstGeom prst="line">
            <a:avLst/>
          </a:prstGeom>
          <a:ln w="25400" cap="sq">
            <a:solidFill>
              <a:schemeClr val="tx1">
                <a:lumMod val="85000"/>
                <a:lumOff val="15000"/>
              </a:schemeClr>
            </a:soli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AF17FC0-B5FF-48F2-B001-9F9F3EECF8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5516" y="3417573"/>
            <a:ext cx="4593021" cy="2619839"/>
          </a:xfrm>
        </p:spPr>
        <p:txBody>
          <a:bodyPr anchor="ctr">
            <a:normAutofit/>
          </a:bodyPr>
          <a:lstStyle/>
          <a:p>
            <a:pPr>
              <a:buClr>
                <a:srgbClr val="C00000"/>
              </a:buClr>
            </a:pPr>
            <a:r>
              <a:rPr lang="fr-FR" sz="2400" dirty="0"/>
              <a:t>Diagnostic excellent </a:t>
            </a:r>
          </a:p>
          <a:p>
            <a:pPr>
              <a:buClr>
                <a:srgbClr val="C00000"/>
              </a:buClr>
            </a:pPr>
            <a:endParaRPr lang="fr-FR" sz="2400" dirty="0"/>
          </a:p>
          <a:p>
            <a:pPr>
              <a:buClr>
                <a:srgbClr val="C00000"/>
              </a:buClr>
            </a:pPr>
            <a:r>
              <a:rPr lang="fr-FR" sz="2400" dirty="0"/>
              <a:t>Conditionnement optimal </a:t>
            </a:r>
          </a:p>
          <a:p>
            <a:pPr>
              <a:buClr>
                <a:srgbClr val="C00000"/>
              </a:buClr>
            </a:pPr>
            <a:endParaRPr lang="fr-FR" sz="2400" dirty="0"/>
          </a:p>
          <a:p>
            <a:pPr>
              <a:buClr>
                <a:srgbClr val="C00000"/>
              </a:buClr>
            </a:pPr>
            <a:r>
              <a:rPr lang="fr-FR" sz="2400" dirty="0"/>
              <a:t>Thérapeutique maîtrisée mais peu encouragée par la régulation </a:t>
            </a:r>
          </a:p>
        </p:txBody>
      </p:sp>
      <p:pic>
        <p:nvPicPr>
          <p:cNvPr id="6" name="Graphique 5" descr="Coche">
            <a:extLst>
              <a:ext uri="{FF2B5EF4-FFF2-40B4-BE49-F238E27FC236}">
                <a16:creationId xmlns:a16="http://schemas.microsoft.com/office/drawing/2014/main" id="{62D350E9-98BF-4483-BE19-3ABE6C08894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3394490" y="3245358"/>
            <a:ext cx="640080" cy="640080"/>
          </a:xfrm>
          <a:prstGeom prst="rect">
            <a:avLst/>
          </a:prstGeom>
        </p:spPr>
      </p:pic>
      <p:pic>
        <p:nvPicPr>
          <p:cNvPr id="10" name="Graphique 9" descr="Coche">
            <a:extLst>
              <a:ext uri="{FF2B5EF4-FFF2-40B4-BE49-F238E27FC236}">
                <a16:creationId xmlns:a16="http://schemas.microsoft.com/office/drawing/2014/main" id="{2D8149E6-EF20-4347-9478-4A77B20191C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4158418" y="4172479"/>
            <a:ext cx="640080" cy="640080"/>
          </a:xfrm>
          <a:prstGeom prst="rect">
            <a:avLst/>
          </a:prstGeom>
        </p:spPr>
      </p:pic>
      <p:pic>
        <p:nvPicPr>
          <p:cNvPr id="8" name="Graphique 7" descr="Fermer">
            <a:extLst>
              <a:ext uri="{FF2B5EF4-FFF2-40B4-BE49-F238E27FC236}">
                <a16:creationId xmlns:a16="http://schemas.microsoft.com/office/drawing/2014/main" id="{44566352-2EB7-4714-93F0-C58A3D7F55C3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2491476" y="5975821"/>
            <a:ext cx="640080" cy="640080"/>
          </a:xfrm>
          <a:prstGeom prst="rect">
            <a:avLst/>
          </a:prstGeom>
        </p:spPr>
      </p:pic>
      <p:pic>
        <p:nvPicPr>
          <p:cNvPr id="11" name="Image 10">
            <a:extLst>
              <a:ext uri="{FF2B5EF4-FFF2-40B4-BE49-F238E27FC236}">
                <a16:creationId xmlns:a16="http://schemas.microsoft.com/office/drawing/2014/main" id="{7AD578BA-BDCF-724B-AF75-A287D2611BE6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1296743" y="6332029"/>
            <a:ext cx="887883" cy="5195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60216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>
            <a:extLst>
              <a:ext uri="{FF2B5EF4-FFF2-40B4-BE49-F238E27FC236}">
                <a16:creationId xmlns:a16="http://schemas.microsoft.com/office/drawing/2014/main" id="{4D5661D2-0DEF-4771-A9CE-542D8730D2D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7865" b="7865"/>
          <a:stretch/>
        </p:blipFill>
        <p:spPr>
          <a:xfrm>
            <a:off x="0" y="0"/>
            <a:ext cx="12192000" cy="6857990"/>
          </a:xfrm>
          <a:prstGeom prst="rect">
            <a:avLst/>
          </a:prstGeom>
        </p:spPr>
      </p:pic>
      <p:sp>
        <p:nvSpPr>
          <p:cNvPr id="20" name="Freeform 5">
            <a:extLst>
              <a:ext uri="{FF2B5EF4-FFF2-40B4-BE49-F238E27FC236}">
                <a16:creationId xmlns:a16="http://schemas.microsoft.com/office/drawing/2014/main" id="{3CD9DF72-87A3-404E-A828-84CBF11A83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White">
          <a:xfrm flipH="1">
            <a:off x="0" y="998175"/>
            <a:ext cx="6017172" cy="5859825"/>
          </a:xfrm>
          <a:custGeom>
            <a:avLst/>
            <a:gdLst>
              <a:gd name="T0" fmla="*/ 1333 w 1333"/>
              <a:gd name="T1" fmla="*/ 1031 h 1298"/>
              <a:gd name="T2" fmla="*/ 1333 w 1333"/>
              <a:gd name="T3" fmla="*/ 380 h 1298"/>
              <a:gd name="T4" fmla="*/ 706 w 1333"/>
              <a:gd name="T5" fmla="*/ 0 h 1298"/>
              <a:gd name="T6" fmla="*/ 0 w 1333"/>
              <a:gd name="T7" fmla="*/ 706 h 1298"/>
              <a:gd name="T8" fmla="*/ 323 w 1333"/>
              <a:gd name="T9" fmla="*/ 1298 h 1298"/>
              <a:gd name="T10" fmla="*/ 1090 w 1333"/>
              <a:gd name="T11" fmla="*/ 1298 h 1298"/>
              <a:gd name="T12" fmla="*/ 1333 w 1333"/>
              <a:gd name="T13" fmla="*/ 1031 h 12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333" h="1298">
                <a:moveTo>
                  <a:pt x="1333" y="1031"/>
                </a:moveTo>
                <a:cubicBezTo>
                  <a:pt x="1333" y="380"/>
                  <a:pt x="1333" y="380"/>
                  <a:pt x="1333" y="380"/>
                </a:cubicBezTo>
                <a:cubicBezTo>
                  <a:pt x="1215" y="154"/>
                  <a:pt x="979" y="0"/>
                  <a:pt x="706" y="0"/>
                </a:cubicBezTo>
                <a:cubicBezTo>
                  <a:pt x="317" y="0"/>
                  <a:pt x="0" y="316"/>
                  <a:pt x="0" y="706"/>
                </a:cubicBezTo>
                <a:cubicBezTo>
                  <a:pt x="0" y="954"/>
                  <a:pt x="129" y="1172"/>
                  <a:pt x="323" y="1298"/>
                </a:cubicBezTo>
                <a:cubicBezTo>
                  <a:pt x="1090" y="1298"/>
                  <a:pt x="1090" y="1298"/>
                  <a:pt x="1090" y="1298"/>
                </a:cubicBezTo>
                <a:cubicBezTo>
                  <a:pt x="1193" y="1232"/>
                  <a:pt x="1276" y="1140"/>
                  <a:pt x="1333" y="1031"/>
                </a:cubicBezTo>
                <a:close/>
              </a:path>
            </a:pathLst>
          </a:custGeom>
          <a:solidFill>
            <a:schemeClr val="bg1">
              <a:alpha val="75000"/>
            </a:schemeClr>
          </a:solidFill>
          <a:ln w="50800" cap="sq" cmpd="dbl">
            <a:noFill/>
            <a:miter lim="800000"/>
          </a:ln>
          <a:effectLst/>
        </p:spPr>
        <p:txBody>
          <a:bodyPr vert="horz" lIns="91440" tIns="45720" rIns="91440" bIns="45720" rtlCol="0" anchor="t">
            <a:normAutofit/>
          </a:bodyPr>
          <a:lstStyle/>
          <a:p>
            <a:pPr algn="ctr"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None/>
            </a:pPr>
            <a:endParaRPr lang="en-US" sz="1600" cap="all"/>
          </a:p>
        </p:txBody>
      </p:sp>
      <p:sp>
        <p:nvSpPr>
          <p:cNvPr id="13" name="Titre 1">
            <a:extLst>
              <a:ext uri="{FF2B5EF4-FFF2-40B4-BE49-F238E27FC236}">
                <a16:creationId xmlns:a16="http://schemas.microsoft.com/office/drawing/2014/main" id="{40087BEC-38F0-4CEE-BB81-A37EB8661E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4563" y="1913952"/>
            <a:ext cx="5114925" cy="1342754"/>
          </a:xfrm>
          <a:prstGeom prst="ellipse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algn="ctr"/>
            <a:r>
              <a:rPr lang="en-US" sz="3600" dirty="0"/>
              <a:t>Discussion </a:t>
            </a:r>
            <a:r>
              <a:rPr lang="en-US" sz="3600" dirty="0" err="1"/>
              <a:t>prise</a:t>
            </a:r>
            <a:r>
              <a:rPr lang="en-US" sz="3600" dirty="0"/>
              <a:t> </a:t>
            </a:r>
            <a:r>
              <a:rPr lang="en-US" sz="3600" dirty="0" err="1"/>
              <a:t>en</a:t>
            </a:r>
            <a:r>
              <a:rPr lang="en-US" sz="3600" dirty="0"/>
              <a:t> charge des ACR </a:t>
            </a:r>
          </a:p>
        </p:txBody>
      </p: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20E3A342-4D61-4E3F-AF90-1AB42AEB96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2287051" y="3337139"/>
            <a:ext cx="935420" cy="0"/>
          </a:xfrm>
          <a:prstGeom prst="line">
            <a:avLst/>
          </a:prstGeom>
          <a:ln w="25400" cap="sq">
            <a:solidFill>
              <a:schemeClr val="tx1">
                <a:lumMod val="85000"/>
                <a:lumOff val="15000"/>
              </a:schemeClr>
            </a:soli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Content Placeholder 16">
            <a:extLst>
              <a:ext uri="{FF2B5EF4-FFF2-40B4-BE49-F238E27FC236}">
                <a16:creationId xmlns:a16="http://schemas.microsoft.com/office/drawing/2014/main" id="{50DF7DD5-6FEC-426D-B083-9D5CA389FC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5516" y="3417573"/>
            <a:ext cx="4593021" cy="2619839"/>
          </a:xfrm>
        </p:spPr>
        <p:txBody>
          <a:bodyPr anchor="ctr">
            <a:normAutofit/>
          </a:bodyPr>
          <a:lstStyle/>
          <a:p>
            <a:pPr>
              <a:buClr>
                <a:srgbClr val="C00000"/>
              </a:buClr>
            </a:pPr>
            <a:r>
              <a:rPr lang="en-US" sz="2400" dirty="0"/>
              <a:t>Diagnostic evident </a:t>
            </a:r>
          </a:p>
          <a:p>
            <a:pPr>
              <a:buClr>
                <a:srgbClr val="C00000"/>
              </a:buClr>
            </a:pPr>
            <a:r>
              <a:rPr lang="en-US" sz="2400" dirty="0" err="1"/>
              <a:t>Conditionnement</a:t>
            </a:r>
            <a:r>
              <a:rPr lang="en-US" sz="2400" dirty="0"/>
              <a:t> à </a:t>
            </a:r>
            <a:r>
              <a:rPr lang="en-US" sz="2400" dirty="0" err="1"/>
              <a:t>améliorer</a:t>
            </a:r>
            <a:r>
              <a:rPr lang="en-US" sz="2400" dirty="0"/>
              <a:t> (</a:t>
            </a:r>
            <a:r>
              <a:rPr lang="en-US" sz="2400" dirty="0" err="1"/>
              <a:t>contrôle</a:t>
            </a:r>
            <a:r>
              <a:rPr lang="en-US" sz="2400" dirty="0"/>
              <a:t> VAS)</a:t>
            </a:r>
          </a:p>
          <a:p>
            <a:pPr>
              <a:buClr>
                <a:srgbClr val="C00000"/>
              </a:buClr>
            </a:pPr>
            <a:r>
              <a:rPr lang="en-US" sz="2400" dirty="0" err="1"/>
              <a:t>Thérapeutique</a:t>
            </a:r>
            <a:r>
              <a:rPr lang="en-US" sz="2400" dirty="0"/>
              <a:t> </a:t>
            </a:r>
            <a:r>
              <a:rPr lang="en-US" sz="2400" dirty="0" err="1"/>
              <a:t>optimale</a:t>
            </a:r>
            <a:r>
              <a:rPr lang="en-US" sz="2400" dirty="0"/>
              <a:t> </a:t>
            </a:r>
          </a:p>
          <a:p>
            <a:pPr>
              <a:buClr>
                <a:srgbClr val="C00000"/>
              </a:buClr>
            </a:pPr>
            <a:r>
              <a:rPr lang="en-US" sz="2400" dirty="0"/>
              <a:t>(RACS </a:t>
            </a:r>
            <a:r>
              <a:rPr lang="en-US" sz="2400" dirty="0" err="1"/>
              <a:t>inférieur</a:t>
            </a:r>
            <a:r>
              <a:rPr lang="en-US" sz="2400" dirty="0"/>
              <a:t> aux </a:t>
            </a:r>
            <a:r>
              <a:rPr lang="en-US" sz="2400" dirty="0" err="1"/>
              <a:t>attentes</a:t>
            </a:r>
            <a:r>
              <a:rPr lang="en-US" sz="2400" dirty="0"/>
              <a:t>) </a:t>
            </a:r>
          </a:p>
        </p:txBody>
      </p:sp>
      <p:pic>
        <p:nvPicPr>
          <p:cNvPr id="12" name="Graphique 11" descr="Coche">
            <a:extLst>
              <a:ext uri="{FF2B5EF4-FFF2-40B4-BE49-F238E27FC236}">
                <a16:creationId xmlns:a16="http://schemas.microsoft.com/office/drawing/2014/main" id="{74365C7E-9C1A-4883-BAFA-DD89EDBDF33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3222471" y="3498007"/>
            <a:ext cx="640080" cy="640080"/>
          </a:xfrm>
          <a:prstGeom prst="rect">
            <a:avLst/>
          </a:prstGeom>
        </p:spPr>
      </p:pic>
      <p:pic>
        <p:nvPicPr>
          <p:cNvPr id="14" name="Graphique 13" descr="Coche">
            <a:extLst>
              <a:ext uri="{FF2B5EF4-FFF2-40B4-BE49-F238E27FC236}">
                <a16:creationId xmlns:a16="http://schemas.microsoft.com/office/drawing/2014/main" id="{8CAC03C4-359C-4D2B-AEE8-D3B259DF811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3945058" y="4737308"/>
            <a:ext cx="640080" cy="640080"/>
          </a:xfrm>
          <a:prstGeom prst="rect">
            <a:avLst/>
          </a:prstGeom>
        </p:spPr>
      </p:pic>
      <p:pic>
        <p:nvPicPr>
          <p:cNvPr id="15" name="Graphique 14" descr="Fermer">
            <a:extLst>
              <a:ext uri="{FF2B5EF4-FFF2-40B4-BE49-F238E27FC236}">
                <a16:creationId xmlns:a16="http://schemas.microsoft.com/office/drawing/2014/main" id="{6732F6AF-4E41-45E8-A53D-37E2FC6B54A5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4585138" y="4057012"/>
            <a:ext cx="640080" cy="640080"/>
          </a:xfrm>
          <a:prstGeom prst="rect">
            <a:avLst/>
          </a:prstGeom>
        </p:spPr>
      </p:pic>
      <p:pic>
        <p:nvPicPr>
          <p:cNvPr id="16" name="Graphique 15" descr="Fermer">
            <a:extLst>
              <a:ext uri="{FF2B5EF4-FFF2-40B4-BE49-F238E27FC236}">
                <a16:creationId xmlns:a16="http://schemas.microsoft.com/office/drawing/2014/main" id="{76CC0E10-E3B5-4756-86B8-999C7780712F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4340160" y="5336531"/>
            <a:ext cx="640080" cy="640080"/>
          </a:xfrm>
          <a:prstGeom prst="rect">
            <a:avLst/>
          </a:prstGeom>
        </p:spPr>
      </p:pic>
      <p:pic>
        <p:nvPicPr>
          <p:cNvPr id="11" name="Image 10">
            <a:extLst>
              <a:ext uri="{FF2B5EF4-FFF2-40B4-BE49-F238E27FC236}">
                <a16:creationId xmlns:a16="http://schemas.microsoft.com/office/drawing/2014/main" id="{E589AF13-2B5E-5447-ABE1-9F92E3B6CEDB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1296743" y="6332029"/>
            <a:ext cx="887883" cy="5195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5573071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106</TotalTime>
  <Words>290</Words>
  <Application>Microsoft Macintosh PowerPoint</Application>
  <PresentationFormat>Grand écran</PresentationFormat>
  <Paragraphs>58</Paragraphs>
  <Slides>11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Times</vt:lpstr>
      <vt:lpstr>Thème Office</vt:lpstr>
      <vt:lpstr>Présentation PowerPoint</vt:lpstr>
      <vt:lpstr>Présentation PowerPoint</vt:lpstr>
      <vt:lpstr>Qu’est ce qu’un Médecin Correspondant du SAMU?</vt:lpstr>
      <vt:lpstr>Prises en charges incluses </vt:lpstr>
      <vt:lpstr>Critère de jugement principal </vt:lpstr>
      <vt:lpstr>Critère de jugement principal par pathologie</vt:lpstr>
      <vt:lpstr>Critères de jugement secondaire</vt:lpstr>
      <vt:lpstr>Discussion prise en charge des SCA ST+</vt:lpstr>
      <vt:lpstr>Discussion prise en charge des ACR </vt:lpstr>
      <vt:lpstr>Discussion prise en charge traumatisés graves</vt:lpstr>
      <vt:lpstr>Conclusion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Evaluation de la prise en charge des patients graves par les Médecins Correspondants du SAMU : adéquation avec les recommandations de bonne pratique et pistes d’amélioration.</dc:title>
  <dc:creator>Ugo Ledermann</dc:creator>
  <cp:lastModifiedBy>Bernard Audema</cp:lastModifiedBy>
  <cp:revision>12</cp:revision>
  <dcterms:created xsi:type="dcterms:W3CDTF">2020-01-28T12:39:41Z</dcterms:created>
  <dcterms:modified xsi:type="dcterms:W3CDTF">2020-10-08T09:41:46Z</dcterms:modified>
</cp:coreProperties>
</file>